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  <p:sldMasterId id="2147483672" r:id="rId4"/>
  </p:sldMasterIdLst>
  <p:notesMasterIdLst>
    <p:notesMasterId r:id="rId28"/>
  </p:notesMasterIdLst>
  <p:sldIdLst>
    <p:sldId id="259" r:id="rId5"/>
    <p:sldId id="261" r:id="rId6"/>
    <p:sldId id="301" r:id="rId7"/>
    <p:sldId id="303" r:id="rId8"/>
    <p:sldId id="311" r:id="rId9"/>
    <p:sldId id="278" r:id="rId10"/>
    <p:sldId id="305" r:id="rId11"/>
    <p:sldId id="288" r:id="rId12"/>
    <p:sldId id="307" r:id="rId13"/>
    <p:sldId id="308" r:id="rId14"/>
    <p:sldId id="297" r:id="rId15"/>
    <p:sldId id="299" r:id="rId16"/>
    <p:sldId id="310" r:id="rId17"/>
    <p:sldId id="312" r:id="rId18"/>
    <p:sldId id="314" r:id="rId19"/>
    <p:sldId id="315" r:id="rId20"/>
    <p:sldId id="316" r:id="rId21"/>
    <p:sldId id="317" r:id="rId22"/>
    <p:sldId id="318" r:id="rId23"/>
    <p:sldId id="320" r:id="rId24"/>
    <p:sldId id="319" r:id="rId25"/>
    <p:sldId id="321" r:id="rId26"/>
    <p:sldId id="322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92832F5-EA01-48E5-B403-87E193F50680}">
          <p14:sldIdLst>
            <p14:sldId id="259"/>
          </p14:sldIdLst>
        </p14:section>
        <p14:section name="專案概觀" id="{087866C3-7028-482C-8D34-6BF5363FBD75}">
          <p14:sldIdLst>
            <p14:sldId id="261"/>
          </p14:sldIdLst>
        </p14:section>
        <p14:section name="狀態更新" id="{521DEF98-8796-4632-831A-16252E9A6054}">
          <p14:sldIdLst>
            <p14:sldId id="301"/>
            <p14:sldId id="303"/>
            <p14:sldId id="311"/>
            <p14:sldId id="278"/>
            <p14:sldId id="305"/>
            <p14:sldId id="288"/>
            <p14:sldId id="307"/>
            <p14:sldId id="308"/>
            <p14:sldId id="297"/>
            <p14:sldId id="299"/>
            <p14:sldId id="310"/>
            <p14:sldId id="312"/>
            <p14:sldId id="314"/>
            <p14:sldId id="315"/>
            <p14:sldId id="316"/>
            <p14:sldId id="317"/>
            <p14:sldId id="318"/>
            <p14:sldId id="320"/>
            <p14:sldId id="319"/>
            <p14:sldId id="321"/>
            <p14:sldId id="322"/>
          </p14:sldIdLst>
        </p14:section>
        <p14:section name="時刻表" id="{CF24EBA6-C924-424D-AC31-A4B9992A87E0}">
          <p14:sldIdLst/>
        </p14:section>
        <p14:section name="下一步和交辦事項" id="{C24C98EC-938D-4034-8DB8-5E8DBF16E3CB}">
          <p14:sldIdLst/>
        </p14:section>
        <p14:section name="附錄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>
        <p:scale>
          <a:sx n="70" d="100"/>
          <a:sy n="70" d="100"/>
        </p:scale>
        <p:origin x="-2802" y="-65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5B59F-C6E2-46C5-A1A8-34F6144DB31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12865B7-7687-4EBC-92D3-6E38A7CE1B25}">
      <dgm:prSet phldrT="[文字]" custT="1"/>
      <dgm:spPr/>
      <dgm:t>
        <a:bodyPr/>
        <a:lstStyle/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健康與心理</a:t>
          </a:r>
          <a:endParaRPr lang="en-US" altLang="zh-TW" sz="2600" b="1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之變化</a:t>
          </a:r>
          <a:endParaRPr lang="zh-TW" altLang="en-US" sz="2600" b="1" dirty="0">
            <a:latin typeface="標楷體" pitchFamily="65" charset="-120"/>
            <a:ea typeface="標楷體" pitchFamily="65" charset="-120"/>
          </a:endParaRPr>
        </a:p>
      </dgm:t>
    </dgm:pt>
    <dgm:pt modelId="{98CD46AB-83CE-414D-B62E-E046E42A69FF}" type="parTrans" cxnId="{11A85101-BB69-44DE-A907-B7FC4B2C036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AF52E42D-E78C-45F3-99A9-D677970FB73F}" type="sibTrans" cxnId="{11A85101-BB69-44DE-A907-B7FC4B2C036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A27B716D-D0EF-44D0-BE64-CEC824B45D77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/>
              <a:ea typeface="標楷體"/>
            </a:rPr>
            <a:t>多話、暴躁易怒、</a:t>
          </a:r>
          <a:r>
            <a:rPr lang="zh-TW" altLang="en-US" sz="2200" dirty="0" smtClean="0">
              <a:solidFill>
                <a:srgbClr val="FF0000"/>
              </a:solidFill>
              <a:latin typeface="標楷體"/>
              <a:ea typeface="標楷體"/>
            </a:rPr>
            <a:t>眼神渙散</a:t>
          </a:r>
          <a:endParaRPr lang="zh-TW" altLang="en-US" sz="2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B60C5171-810E-4FFF-BC1D-C6473CE958EC}" type="parTrans" cxnId="{F9DF0BDF-4107-4E3F-A248-4CDB6F7F62C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38944957-E575-4F7A-AFF8-2ED7DFDEEB28}" type="sibTrans" cxnId="{F9DF0BDF-4107-4E3F-A248-4CDB6F7F62C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B4EBFF08-6532-44FF-8AD7-9776F51514A2}">
      <dgm:prSet phldrT="[文字]" custT="1"/>
      <dgm:spPr/>
      <dgm:t>
        <a:bodyPr/>
        <a:lstStyle/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行為與生活</a:t>
          </a:r>
          <a:endParaRPr lang="en-US" altLang="zh-TW" sz="2600" b="1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之變化</a:t>
          </a:r>
          <a:endParaRPr lang="zh-TW" altLang="en-US" sz="2600" b="1" dirty="0">
            <a:latin typeface="標楷體" pitchFamily="65" charset="-120"/>
            <a:ea typeface="標楷體" pitchFamily="65" charset="-120"/>
          </a:endParaRPr>
        </a:p>
      </dgm:t>
    </dgm:pt>
    <dgm:pt modelId="{84568640-7A16-4B31-9078-AA111F39F40C}" type="parTrans" cxnId="{8528B002-8029-40DA-9C68-64EE69368E90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EA3AEA65-BA56-403F-B2D5-CAD7AF49A2B0}" type="sibTrans" cxnId="{8528B002-8029-40DA-9C68-64EE69368E90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84D1FF28-C061-4501-A5E4-4CE0C9C6B923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身上或房間有異味</a:t>
          </a:r>
          <a:r>
            <a:rPr lang="zh-TW" altLang="en-US" sz="2000" dirty="0" smtClean="0">
              <a:latin typeface="標楷體"/>
              <a:ea typeface="標楷體"/>
            </a:rPr>
            <a:t>，常使用香水或芳香劑遮掩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FEB0ECBF-9B13-43A5-B29C-CF16BBCEB12E}" type="parTrans" cxnId="{E01936C0-C80D-45FA-8127-BEAE0CE2804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7DD6285A-AF4B-44A2-9735-6D1949DE0374}" type="sibTrans" cxnId="{E01936C0-C80D-45FA-8127-BEAE0CE2804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DC8993DF-01E9-4F63-9584-48938A06B0BB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常帶有短小吸管</a:t>
          </a:r>
          <a:r>
            <a:rPr lang="zh-TW" altLang="en-US" sz="2000" dirty="0" smtClean="0">
              <a:solidFill>
                <a:srgbClr val="FF0000"/>
              </a:solidFill>
              <a:latin typeface="標楷體"/>
              <a:ea typeface="標楷體"/>
            </a:rPr>
            <a:t>、小藥水瓶、玻   璃管及容器、鋁箔紙等</a:t>
          </a:r>
          <a:endParaRPr lang="zh-TW" altLang="en-US" sz="20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BC8244B1-B4D8-46E8-B500-75B8764A6801}" type="parTrans" cxnId="{90D596A3-69C9-4461-A90F-641155DC709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608AD080-9E7C-49FA-A0C8-64C59BCC6717}" type="sibTrans" cxnId="{90D596A3-69C9-4461-A90F-641155DC709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18749A5A-B992-4700-B5B5-79B0E4BFA7EB}">
      <dgm:prSet phldrT="[文字]" custT="1"/>
      <dgm:spPr/>
      <dgm:t>
        <a:bodyPr/>
        <a:lstStyle/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攜帶藥物之</a:t>
          </a:r>
          <a:endParaRPr lang="en-US" altLang="zh-TW" sz="2600" b="1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有關器具</a:t>
          </a:r>
          <a:endParaRPr lang="zh-TW" altLang="en-US" sz="2600" b="1" dirty="0">
            <a:latin typeface="標楷體" pitchFamily="65" charset="-120"/>
            <a:ea typeface="標楷體" pitchFamily="65" charset="-120"/>
          </a:endParaRPr>
        </a:p>
      </dgm:t>
    </dgm:pt>
    <dgm:pt modelId="{9EC396D7-BDCA-477D-A22C-A79936FBC1A0}" type="parTrans" cxnId="{52F9DE10-5469-4638-948C-765A239C7AE1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64FABC08-96D4-428D-911B-4EAD3C04D0FC}" type="sibTrans" cxnId="{52F9DE10-5469-4638-948C-765A239C7AE1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B02DAE40-E916-43B2-9066-D26F6521886B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說謊偷竊</a:t>
          </a:r>
          <a:r>
            <a:rPr lang="zh-TW" altLang="en-US" sz="2200" dirty="0" smtClean="0">
              <a:latin typeface="標楷體"/>
              <a:ea typeface="標楷體"/>
            </a:rPr>
            <a:t>、</a:t>
          </a:r>
          <a:r>
            <a:rPr lang="zh-TW" altLang="en-US" sz="2200" dirty="0" smtClean="0">
              <a:solidFill>
                <a:srgbClr val="FF0000"/>
              </a:solidFill>
              <a:latin typeface="標楷體"/>
              <a:ea typeface="標楷體"/>
            </a:rPr>
            <a:t>金錢花費變大</a:t>
          </a:r>
          <a:endParaRPr lang="zh-TW" altLang="en-US" sz="2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F1C523BB-23E3-4823-88A4-7C5F4E5150BA}" type="sibTrans" cxnId="{54DBC070-7153-4D2D-9249-023EA9AF6C16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21241F17-D559-46F7-B6C8-495D2A4F19CF}" type="parTrans" cxnId="{54DBC070-7153-4D2D-9249-023EA9AF6C16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48430F75-7237-427B-A4E1-45E61DF37E19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作息顛倒</a:t>
          </a:r>
          <a:r>
            <a:rPr lang="zh-TW" altLang="en-US" sz="2200" dirty="0" smtClean="0">
              <a:latin typeface="標楷體"/>
              <a:ea typeface="標楷體"/>
            </a:rPr>
            <a:t>、</a:t>
          </a:r>
          <a:r>
            <a:rPr lang="zh-TW" altLang="en-US" sz="2200" dirty="0" smtClean="0">
              <a:solidFill>
                <a:srgbClr val="FF0000"/>
              </a:solidFill>
              <a:latin typeface="標楷體"/>
              <a:ea typeface="標楷體"/>
            </a:rPr>
            <a:t>精神恍惚</a:t>
          </a:r>
          <a:endParaRPr lang="zh-TW" altLang="en-US" sz="2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D7B30DDF-EAE5-483C-BB34-FB5E21C9DE8F}" type="sibTrans" cxnId="{8ACB6002-F2A6-4DCC-A856-C686ECCEF58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F1E59132-7B14-402B-A2EB-0342224E1261}" type="parTrans" cxnId="{8ACB6002-F2A6-4DCC-A856-C686ECCEF58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359151C4-5EFB-4278-A740-F61E72FAA3EC}">
      <dgm:prSet custT="1"/>
      <dgm:spPr/>
      <dgm:t>
        <a:bodyPr/>
        <a:lstStyle/>
        <a:p>
          <a:r>
            <a:rPr lang="zh-TW" altLang="en-US" sz="2200" dirty="0" smtClean="0">
              <a:solidFill>
                <a:srgbClr val="FF0000"/>
              </a:solidFill>
              <a:latin typeface="標楷體"/>
              <a:ea typeface="標楷體"/>
            </a:rPr>
            <a:t>食慾變差消瘦</a:t>
          </a:r>
          <a:r>
            <a:rPr lang="zh-TW" altLang="en-US" sz="2200" dirty="0" smtClean="0">
              <a:latin typeface="標楷體"/>
              <a:ea typeface="標楷體"/>
            </a:rPr>
            <a:t>、身上出現紅疹</a:t>
          </a:r>
        </a:p>
      </dgm:t>
    </dgm:pt>
    <dgm:pt modelId="{9F1624DA-F342-4AB4-A3F8-B040E4134903}" type="parTrans" cxnId="{766D63E5-656C-4A7A-85A3-5E0170A7A621}">
      <dgm:prSet/>
      <dgm:spPr/>
      <dgm:t>
        <a:bodyPr/>
        <a:lstStyle/>
        <a:p>
          <a:endParaRPr lang="zh-TW" altLang="en-US"/>
        </a:p>
      </dgm:t>
    </dgm:pt>
    <dgm:pt modelId="{49161B7E-43AF-4403-8B96-8C3AC478A2B9}" type="sibTrans" cxnId="{766D63E5-656C-4A7A-85A3-5E0170A7A621}">
      <dgm:prSet/>
      <dgm:spPr/>
      <dgm:t>
        <a:bodyPr/>
        <a:lstStyle/>
        <a:p>
          <a:endParaRPr lang="zh-TW" altLang="en-US"/>
        </a:p>
      </dgm:t>
    </dgm:pt>
    <dgm:pt modelId="{7B874750-D86F-4584-B8C4-EF806222D885}" type="pres">
      <dgm:prSet presAssocID="{0575B59F-C6E2-46C5-A1A8-34F6144DB31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B14DBB-49C4-4EF2-BE78-3ABBDD5D36A1}" type="pres">
      <dgm:prSet presAssocID="{712865B7-7687-4EBC-92D3-6E38A7CE1B25}" presName="circle1" presStyleLbl="node1" presStyleIdx="0" presStyleCnt="3"/>
      <dgm:spPr/>
    </dgm:pt>
    <dgm:pt modelId="{1CC8F539-1018-4DA0-BADE-81D2F91915A8}" type="pres">
      <dgm:prSet presAssocID="{712865B7-7687-4EBC-92D3-6E38A7CE1B25}" presName="space" presStyleCnt="0"/>
      <dgm:spPr/>
    </dgm:pt>
    <dgm:pt modelId="{AB10563D-44B5-4D1B-8703-7BEAB48DF951}" type="pres">
      <dgm:prSet presAssocID="{712865B7-7687-4EBC-92D3-6E38A7CE1B25}" presName="rect1" presStyleLbl="alignAcc1" presStyleIdx="0" presStyleCnt="3"/>
      <dgm:spPr/>
      <dgm:t>
        <a:bodyPr/>
        <a:lstStyle/>
        <a:p>
          <a:endParaRPr lang="zh-TW" altLang="en-US"/>
        </a:p>
      </dgm:t>
    </dgm:pt>
    <dgm:pt modelId="{2C7C4D0F-B2E4-42E3-ACC2-589A7A660E6D}" type="pres">
      <dgm:prSet presAssocID="{B4EBFF08-6532-44FF-8AD7-9776F51514A2}" presName="vertSpace2" presStyleLbl="node1" presStyleIdx="0" presStyleCnt="3"/>
      <dgm:spPr/>
    </dgm:pt>
    <dgm:pt modelId="{C8269267-8283-400C-824D-0784213E82FD}" type="pres">
      <dgm:prSet presAssocID="{B4EBFF08-6532-44FF-8AD7-9776F51514A2}" presName="circle2" presStyleLbl="node1" presStyleIdx="1" presStyleCnt="3"/>
      <dgm:spPr/>
    </dgm:pt>
    <dgm:pt modelId="{51680AA4-3C52-4638-ABC0-14E4EA5B298B}" type="pres">
      <dgm:prSet presAssocID="{B4EBFF08-6532-44FF-8AD7-9776F51514A2}" presName="rect2" presStyleLbl="alignAcc1" presStyleIdx="1" presStyleCnt="3" custLinFactNeighborX="26" custLinFactNeighborY="0"/>
      <dgm:spPr/>
      <dgm:t>
        <a:bodyPr/>
        <a:lstStyle/>
        <a:p>
          <a:endParaRPr lang="zh-TW" altLang="en-US"/>
        </a:p>
      </dgm:t>
    </dgm:pt>
    <dgm:pt modelId="{180ACEA1-9640-434D-A26D-41EE3A614274}" type="pres">
      <dgm:prSet presAssocID="{18749A5A-B992-4700-B5B5-79B0E4BFA7EB}" presName="vertSpace3" presStyleLbl="node1" presStyleIdx="1" presStyleCnt="3"/>
      <dgm:spPr/>
    </dgm:pt>
    <dgm:pt modelId="{8A22A367-CED8-48C8-A3E4-54991BBB9712}" type="pres">
      <dgm:prSet presAssocID="{18749A5A-B992-4700-B5B5-79B0E4BFA7EB}" presName="circle3" presStyleLbl="node1" presStyleIdx="2" presStyleCnt="3"/>
      <dgm:spPr/>
    </dgm:pt>
    <dgm:pt modelId="{9C96EA53-4F38-4A9E-AD64-5ECA10FB0B12}" type="pres">
      <dgm:prSet presAssocID="{18749A5A-B992-4700-B5B5-79B0E4BFA7EB}" presName="rect3" presStyleLbl="alignAcc1" presStyleIdx="2" presStyleCnt="3"/>
      <dgm:spPr/>
      <dgm:t>
        <a:bodyPr/>
        <a:lstStyle/>
        <a:p>
          <a:endParaRPr lang="zh-TW" altLang="en-US"/>
        </a:p>
      </dgm:t>
    </dgm:pt>
    <dgm:pt modelId="{1368B7A8-0889-49A2-AF68-6B3D644272AC}" type="pres">
      <dgm:prSet presAssocID="{712865B7-7687-4EBC-92D3-6E38A7CE1B2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B90D6E-DB02-4E31-8F57-67CEE6BEEEC0}" type="pres">
      <dgm:prSet presAssocID="{712865B7-7687-4EBC-92D3-6E38A7CE1B25}" presName="rect1ChTx" presStyleLbl="alignAcc1" presStyleIdx="2" presStyleCnt="3" custScaleX="1890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109C87-9F2E-47E5-963D-6FF65F1E062D}" type="pres">
      <dgm:prSet presAssocID="{B4EBFF08-6532-44FF-8AD7-9776F51514A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2D0B7F-A6A2-4E14-ABFF-59D7D31FC4B9}" type="pres">
      <dgm:prSet presAssocID="{B4EBFF08-6532-44FF-8AD7-9776F51514A2}" presName="rect2ChTx" presStyleLbl="alignAcc1" presStyleIdx="2" presStyleCnt="3" custScaleX="145986" custLinFactNeighborX="-22891" custLinFactNeighborY="-23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C4412-5122-4905-946F-B7CB2B0951D6}" type="pres">
      <dgm:prSet presAssocID="{18749A5A-B992-4700-B5B5-79B0E4BFA7E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7BA224-509C-4FA8-AABB-6783FAD3FF68}" type="pres">
      <dgm:prSet presAssocID="{18749A5A-B992-4700-B5B5-79B0E4BFA7EB}" presName="rect3ChTx" presStyleLbl="alignAcc1" presStyleIdx="2" presStyleCnt="3" custScaleX="147806" custLinFactNeighborX="-21313" custLinFactNeighborY="31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DF0BDF-4107-4E3F-A248-4CDB6F7F62CF}" srcId="{712865B7-7687-4EBC-92D3-6E38A7CE1B25}" destId="{A27B716D-D0EF-44D0-BE64-CEC824B45D77}" srcOrd="0" destOrd="0" parTransId="{B60C5171-810E-4FFF-BC1D-C6473CE958EC}" sibTransId="{38944957-E575-4F7A-AFF8-2ED7DFDEEB28}"/>
    <dgm:cxn modelId="{2280F527-FFEE-4E29-BAFD-AAB91297C878}" type="presOf" srcId="{18749A5A-B992-4700-B5B5-79B0E4BFA7EB}" destId="{9C96EA53-4F38-4A9E-AD64-5ECA10FB0B12}" srcOrd="0" destOrd="0" presId="urn:microsoft.com/office/officeart/2005/8/layout/target3"/>
    <dgm:cxn modelId="{A58493F1-D7DE-42F0-AD95-9CCB61F29CC6}" type="presOf" srcId="{B4EBFF08-6532-44FF-8AD7-9776F51514A2}" destId="{51680AA4-3C52-4638-ABC0-14E4EA5B298B}" srcOrd="0" destOrd="0" presId="urn:microsoft.com/office/officeart/2005/8/layout/target3"/>
    <dgm:cxn modelId="{4026CF11-794E-498C-858D-BA90CCAB5831}" type="presOf" srcId="{712865B7-7687-4EBC-92D3-6E38A7CE1B25}" destId="{AB10563D-44B5-4D1B-8703-7BEAB48DF951}" srcOrd="0" destOrd="0" presId="urn:microsoft.com/office/officeart/2005/8/layout/target3"/>
    <dgm:cxn modelId="{54DBC070-7153-4D2D-9249-023EA9AF6C16}" srcId="{B4EBFF08-6532-44FF-8AD7-9776F51514A2}" destId="{B02DAE40-E916-43B2-9066-D26F6521886B}" srcOrd="1" destOrd="0" parTransId="{21241F17-D559-46F7-B6C8-495D2A4F19CF}" sibTransId="{F1C523BB-23E3-4823-88A4-7C5F4E5150BA}"/>
    <dgm:cxn modelId="{C6FCF462-7CE2-47C9-98E5-1B49C8F5AAAB}" type="presOf" srcId="{84D1FF28-C061-4501-A5E4-4CE0C9C6B923}" destId="{727BA224-509C-4FA8-AABB-6783FAD3FF68}" srcOrd="0" destOrd="0" presId="urn:microsoft.com/office/officeart/2005/8/layout/target3"/>
    <dgm:cxn modelId="{E01936C0-C80D-45FA-8127-BEAE0CE28047}" srcId="{18749A5A-B992-4700-B5B5-79B0E4BFA7EB}" destId="{84D1FF28-C061-4501-A5E4-4CE0C9C6B923}" srcOrd="0" destOrd="0" parTransId="{FEB0ECBF-9B13-43A5-B29C-CF16BBCEB12E}" sibTransId="{7DD6285A-AF4B-44A2-9735-6D1949DE0374}"/>
    <dgm:cxn modelId="{0F8654A7-DC62-4E95-A02B-AA3FD54ED5CA}" type="presOf" srcId="{A27B716D-D0EF-44D0-BE64-CEC824B45D77}" destId="{6BB90D6E-DB02-4E31-8F57-67CEE6BEEEC0}" srcOrd="0" destOrd="0" presId="urn:microsoft.com/office/officeart/2005/8/layout/target3"/>
    <dgm:cxn modelId="{11A85101-BB69-44DE-A907-B7FC4B2C0364}" srcId="{0575B59F-C6E2-46C5-A1A8-34F6144DB319}" destId="{712865B7-7687-4EBC-92D3-6E38A7CE1B25}" srcOrd="0" destOrd="0" parTransId="{98CD46AB-83CE-414D-B62E-E046E42A69FF}" sibTransId="{AF52E42D-E78C-45F3-99A9-D677970FB73F}"/>
    <dgm:cxn modelId="{BF377820-A5C9-4777-86AD-972EE50E8A76}" type="presOf" srcId="{712865B7-7687-4EBC-92D3-6E38A7CE1B25}" destId="{1368B7A8-0889-49A2-AF68-6B3D644272AC}" srcOrd="1" destOrd="0" presId="urn:microsoft.com/office/officeart/2005/8/layout/target3"/>
    <dgm:cxn modelId="{B7F6A9A2-316E-4EB9-8495-3921487DEA72}" type="presOf" srcId="{48430F75-7237-427B-A4E1-45E61DF37E19}" destId="{D12D0B7F-A6A2-4E14-ABFF-59D7D31FC4B9}" srcOrd="0" destOrd="0" presId="urn:microsoft.com/office/officeart/2005/8/layout/target3"/>
    <dgm:cxn modelId="{18F8F89F-74CB-4F02-B40F-3A4148F8CC1F}" type="presOf" srcId="{B02DAE40-E916-43B2-9066-D26F6521886B}" destId="{D12D0B7F-A6A2-4E14-ABFF-59D7D31FC4B9}" srcOrd="0" destOrd="1" presId="urn:microsoft.com/office/officeart/2005/8/layout/target3"/>
    <dgm:cxn modelId="{8ACB6002-F2A6-4DCC-A856-C686ECCEF584}" srcId="{B4EBFF08-6532-44FF-8AD7-9776F51514A2}" destId="{48430F75-7237-427B-A4E1-45E61DF37E19}" srcOrd="0" destOrd="0" parTransId="{F1E59132-7B14-402B-A2EB-0342224E1261}" sibTransId="{D7B30DDF-EAE5-483C-BB34-FB5E21C9DE8F}"/>
    <dgm:cxn modelId="{7476721F-62A1-4310-991E-F83D6FEC4E91}" type="presOf" srcId="{DC8993DF-01E9-4F63-9584-48938A06B0BB}" destId="{727BA224-509C-4FA8-AABB-6783FAD3FF68}" srcOrd="0" destOrd="1" presId="urn:microsoft.com/office/officeart/2005/8/layout/target3"/>
    <dgm:cxn modelId="{365E71BD-F98B-48D6-8691-EE789EA61FE3}" type="presOf" srcId="{B4EBFF08-6532-44FF-8AD7-9776F51514A2}" destId="{3A109C87-9F2E-47E5-963D-6FF65F1E062D}" srcOrd="1" destOrd="0" presId="urn:microsoft.com/office/officeart/2005/8/layout/target3"/>
    <dgm:cxn modelId="{8528B002-8029-40DA-9C68-64EE69368E90}" srcId="{0575B59F-C6E2-46C5-A1A8-34F6144DB319}" destId="{B4EBFF08-6532-44FF-8AD7-9776F51514A2}" srcOrd="1" destOrd="0" parTransId="{84568640-7A16-4B31-9078-AA111F39F40C}" sibTransId="{EA3AEA65-BA56-403F-B2D5-CAD7AF49A2B0}"/>
    <dgm:cxn modelId="{90D596A3-69C9-4461-A90F-641155DC709F}" srcId="{18749A5A-B992-4700-B5B5-79B0E4BFA7EB}" destId="{DC8993DF-01E9-4F63-9584-48938A06B0BB}" srcOrd="1" destOrd="0" parTransId="{BC8244B1-B4D8-46E8-B500-75B8764A6801}" sibTransId="{608AD080-9E7C-49FA-A0C8-64C59BCC6717}"/>
    <dgm:cxn modelId="{11E84C54-AFF7-46BB-BB95-B74D9208EC77}" type="presOf" srcId="{0575B59F-C6E2-46C5-A1A8-34F6144DB319}" destId="{7B874750-D86F-4584-B8C4-EF806222D885}" srcOrd="0" destOrd="0" presId="urn:microsoft.com/office/officeart/2005/8/layout/target3"/>
    <dgm:cxn modelId="{CE18636D-6B5E-4BBE-B5F3-8A9585DAC791}" type="presOf" srcId="{359151C4-5EFB-4278-A740-F61E72FAA3EC}" destId="{6BB90D6E-DB02-4E31-8F57-67CEE6BEEEC0}" srcOrd="0" destOrd="1" presId="urn:microsoft.com/office/officeart/2005/8/layout/target3"/>
    <dgm:cxn modelId="{766D63E5-656C-4A7A-85A3-5E0170A7A621}" srcId="{712865B7-7687-4EBC-92D3-6E38A7CE1B25}" destId="{359151C4-5EFB-4278-A740-F61E72FAA3EC}" srcOrd="1" destOrd="0" parTransId="{9F1624DA-F342-4AB4-A3F8-B040E4134903}" sibTransId="{49161B7E-43AF-4403-8B96-8C3AC478A2B9}"/>
    <dgm:cxn modelId="{49B98D4F-A9A9-4AD4-B191-C5A041654573}" type="presOf" srcId="{18749A5A-B992-4700-B5B5-79B0E4BFA7EB}" destId="{BF0C4412-5122-4905-946F-B7CB2B0951D6}" srcOrd="1" destOrd="0" presId="urn:microsoft.com/office/officeart/2005/8/layout/target3"/>
    <dgm:cxn modelId="{52F9DE10-5469-4638-948C-765A239C7AE1}" srcId="{0575B59F-C6E2-46C5-A1A8-34F6144DB319}" destId="{18749A5A-B992-4700-B5B5-79B0E4BFA7EB}" srcOrd="2" destOrd="0" parTransId="{9EC396D7-BDCA-477D-A22C-A79936FBC1A0}" sibTransId="{64FABC08-96D4-428D-911B-4EAD3C04D0FC}"/>
    <dgm:cxn modelId="{0DFB48C8-D97B-46CF-B3C3-AE365DB4922D}" type="presParOf" srcId="{7B874750-D86F-4584-B8C4-EF806222D885}" destId="{32B14DBB-49C4-4EF2-BE78-3ABBDD5D36A1}" srcOrd="0" destOrd="0" presId="urn:microsoft.com/office/officeart/2005/8/layout/target3"/>
    <dgm:cxn modelId="{01952C13-93FA-49F2-8B23-676E97753301}" type="presParOf" srcId="{7B874750-D86F-4584-B8C4-EF806222D885}" destId="{1CC8F539-1018-4DA0-BADE-81D2F91915A8}" srcOrd="1" destOrd="0" presId="urn:microsoft.com/office/officeart/2005/8/layout/target3"/>
    <dgm:cxn modelId="{95F1FB07-F423-479C-975C-261C101A1E2F}" type="presParOf" srcId="{7B874750-D86F-4584-B8C4-EF806222D885}" destId="{AB10563D-44B5-4D1B-8703-7BEAB48DF951}" srcOrd="2" destOrd="0" presId="urn:microsoft.com/office/officeart/2005/8/layout/target3"/>
    <dgm:cxn modelId="{26C989A5-1CD1-49FF-B7BA-B787245E9ACC}" type="presParOf" srcId="{7B874750-D86F-4584-B8C4-EF806222D885}" destId="{2C7C4D0F-B2E4-42E3-ACC2-589A7A660E6D}" srcOrd="3" destOrd="0" presId="urn:microsoft.com/office/officeart/2005/8/layout/target3"/>
    <dgm:cxn modelId="{72733358-1E05-4272-B906-89AE09782095}" type="presParOf" srcId="{7B874750-D86F-4584-B8C4-EF806222D885}" destId="{C8269267-8283-400C-824D-0784213E82FD}" srcOrd="4" destOrd="0" presId="urn:microsoft.com/office/officeart/2005/8/layout/target3"/>
    <dgm:cxn modelId="{67CCAD14-B124-406A-A2DC-A0BF8CCBD275}" type="presParOf" srcId="{7B874750-D86F-4584-B8C4-EF806222D885}" destId="{51680AA4-3C52-4638-ABC0-14E4EA5B298B}" srcOrd="5" destOrd="0" presId="urn:microsoft.com/office/officeart/2005/8/layout/target3"/>
    <dgm:cxn modelId="{A61CD86D-1F97-4FB2-A9B5-5EB8A1C26136}" type="presParOf" srcId="{7B874750-D86F-4584-B8C4-EF806222D885}" destId="{180ACEA1-9640-434D-A26D-41EE3A614274}" srcOrd="6" destOrd="0" presId="urn:microsoft.com/office/officeart/2005/8/layout/target3"/>
    <dgm:cxn modelId="{C9722718-52ED-4928-A4A5-175249D37EF5}" type="presParOf" srcId="{7B874750-D86F-4584-B8C4-EF806222D885}" destId="{8A22A367-CED8-48C8-A3E4-54991BBB9712}" srcOrd="7" destOrd="0" presId="urn:microsoft.com/office/officeart/2005/8/layout/target3"/>
    <dgm:cxn modelId="{C1E97126-61FD-4FFA-A4DA-44017E9AF7DA}" type="presParOf" srcId="{7B874750-D86F-4584-B8C4-EF806222D885}" destId="{9C96EA53-4F38-4A9E-AD64-5ECA10FB0B12}" srcOrd="8" destOrd="0" presId="urn:microsoft.com/office/officeart/2005/8/layout/target3"/>
    <dgm:cxn modelId="{EDA12564-FB65-4385-9BBA-263BFF6FDBA9}" type="presParOf" srcId="{7B874750-D86F-4584-B8C4-EF806222D885}" destId="{1368B7A8-0889-49A2-AF68-6B3D644272AC}" srcOrd="9" destOrd="0" presId="urn:microsoft.com/office/officeart/2005/8/layout/target3"/>
    <dgm:cxn modelId="{2A5A5B69-0219-41D0-AF3E-F5DC77ACD76D}" type="presParOf" srcId="{7B874750-D86F-4584-B8C4-EF806222D885}" destId="{6BB90D6E-DB02-4E31-8F57-67CEE6BEEEC0}" srcOrd="10" destOrd="0" presId="urn:microsoft.com/office/officeart/2005/8/layout/target3"/>
    <dgm:cxn modelId="{3337A329-5A2D-437A-9A02-E8A2852EE9FF}" type="presParOf" srcId="{7B874750-D86F-4584-B8C4-EF806222D885}" destId="{3A109C87-9F2E-47E5-963D-6FF65F1E062D}" srcOrd="11" destOrd="0" presId="urn:microsoft.com/office/officeart/2005/8/layout/target3"/>
    <dgm:cxn modelId="{58450A2B-D873-463D-B436-EACA4D2CAA73}" type="presParOf" srcId="{7B874750-D86F-4584-B8C4-EF806222D885}" destId="{D12D0B7F-A6A2-4E14-ABFF-59D7D31FC4B9}" srcOrd="12" destOrd="0" presId="urn:microsoft.com/office/officeart/2005/8/layout/target3"/>
    <dgm:cxn modelId="{435BC252-79F9-4D8A-BCD1-C35389B1D3A9}" type="presParOf" srcId="{7B874750-D86F-4584-B8C4-EF806222D885}" destId="{BF0C4412-5122-4905-946F-B7CB2B0951D6}" srcOrd="13" destOrd="0" presId="urn:microsoft.com/office/officeart/2005/8/layout/target3"/>
    <dgm:cxn modelId="{F447D084-D47A-484D-B9E3-501FB3305F25}" type="presParOf" srcId="{7B874750-D86F-4584-B8C4-EF806222D885}" destId="{727BA224-509C-4FA8-AABB-6783FAD3FF6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14DBB-49C4-4EF2-BE78-3ABBDD5D36A1}">
      <dsp:nvSpPr>
        <dsp:cNvPr id="0" name=""/>
        <dsp:cNvSpPr/>
      </dsp:nvSpPr>
      <dsp:spPr>
        <a:xfrm>
          <a:off x="-737771" y="0"/>
          <a:ext cx="4320480" cy="43204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0563D-44B5-4D1B-8703-7BEAB48DF951}">
      <dsp:nvSpPr>
        <dsp:cNvPr id="0" name=""/>
        <dsp:cNvSpPr/>
      </dsp:nvSpPr>
      <dsp:spPr>
        <a:xfrm>
          <a:off x="1422468" y="0"/>
          <a:ext cx="6624735" cy="4320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健康與心理</a:t>
          </a:r>
          <a:endParaRPr lang="en-US" altLang="zh-TW" sz="2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之變化</a:t>
          </a:r>
          <a:endParaRPr lang="zh-TW" altLang="en-US" sz="2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422468" y="0"/>
        <a:ext cx="3312367" cy="1296147"/>
      </dsp:txXfrm>
    </dsp:sp>
    <dsp:sp modelId="{C8269267-8283-400C-824D-0784213E82FD}">
      <dsp:nvSpPr>
        <dsp:cNvPr id="0" name=""/>
        <dsp:cNvSpPr/>
      </dsp:nvSpPr>
      <dsp:spPr>
        <a:xfrm>
          <a:off x="18313" y="1296147"/>
          <a:ext cx="2808309" cy="28083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80AA4-3C52-4638-ABC0-14E4EA5B298B}">
      <dsp:nvSpPr>
        <dsp:cNvPr id="0" name=""/>
        <dsp:cNvSpPr/>
      </dsp:nvSpPr>
      <dsp:spPr>
        <a:xfrm>
          <a:off x="1424190" y="1296147"/>
          <a:ext cx="6624735" cy="28083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行為與生活</a:t>
          </a:r>
          <a:endParaRPr lang="en-US" altLang="zh-TW" sz="2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之變化</a:t>
          </a:r>
          <a:endParaRPr lang="zh-TW" altLang="en-US" sz="2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424190" y="1296147"/>
        <a:ext cx="3312367" cy="1296142"/>
      </dsp:txXfrm>
    </dsp:sp>
    <dsp:sp modelId="{8A22A367-CED8-48C8-A3E4-54991BBB9712}">
      <dsp:nvSpPr>
        <dsp:cNvPr id="0" name=""/>
        <dsp:cNvSpPr/>
      </dsp:nvSpPr>
      <dsp:spPr>
        <a:xfrm>
          <a:off x="774397" y="2592289"/>
          <a:ext cx="1296143" cy="12961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6EA53-4F38-4A9E-AD64-5ECA10FB0B12}">
      <dsp:nvSpPr>
        <dsp:cNvPr id="0" name=""/>
        <dsp:cNvSpPr/>
      </dsp:nvSpPr>
      <dsp:spPr>
        <a:xfrm>
          <a:off x="1422468" y="2592289"/>
          <a:ext cx="6624735" cy="12961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攜帶藥物之</a:t>
          </a:r>
          <a:endParaRPr lang="en-US" altLang="zh-TW" sz="2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有關器具</a:t>
          </a:r>
          <a:endParaRPr lang="zh-TW" altLang="en-US" sz="2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422468" y="2592289"/>
        <a:ext cx="3312367" cy="1296143"/>
      </dsp:txXfrm>
    </dsp:sp>
    <dsp:sp modelId="{6BB90D6E-DB02-4E31-8F57-67CEE6BEEEC0}">
      <dsp:nvSpPr>
        <dsp:cNvPr id="0" name=""/>
        <dsp:cNvSpPr/>
      </dsp:nvSpPr>
      <dsp:spPr>
        <a:xfrm>
          <a:off x="3259292" y="0"/>
          <a:ext cx="6263455" cy="129614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/>
              <a:ea typeface="標楷體"/>
            </a:rPr>
            <a:t>多話、暴躁易怒、</a:t>
          </a:r>
          <a:r>
            <a:rPr lang="zh-TW" altLang="en-US" sz="2200" kern="1200" dirty="0" smtClean="0">
              <a:solidFill>
                <a:srgbClr val="FF0000"/>
              </a:solidFill>
              <a:latin typeface="標楷體"/>
              <a:ea typeface="標楷體"/>
            </a:rPr>
            <a:t>眼神渙散</a:t>
          </a:r>
          <a:endParaRPr lang="zh-TW" altLang="en-US" sz="22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solidFill>
                <a:srgbClr val="FF0000"/>
              </a:solidFill>
              <a:latin typeface="標楷體"/>
              <a:ea typeface="標楷體"/>
            </a:rPr>
            <a:t>食慾變差消瘦</a:t>
          </a:r>
          <a:r>
            <a:rPr lang="zh-TW" altLang="en-US" sz="2200" kern="1200" dirty="0" smtClean="0">
              <a:latin typeface="標楷體"/>
              <a:ea typeface="標楷體"/>
            </a:rPr>
            <a:t>、身上出現紅疹</a:t>
          </a:r>
        </a:p>
      </dsp:txBody>
      <dsp:txXfrm>
        <a:off x="3259292" y="0"/>
        <a:ext cx="6263455" cy="1296147"/>
      </dsp:txXfrm>
    </dsp:sp>
    <dsp:sp modelId="{D12D0B7F-A6A2-4E14-ABFF-59D7D31FC4B9}">
      <dsp:nvSpPr>
        <dsp:cNvPr id="0" name=""/>
        <dsp:cNvSpPr/>
      </dsp:nvSpPr>
      <dsp:spPr>
        <a:xfrm>
          <a:off x="3214989" y="1265558"/>
          <a:ext cx="4835593" cy="129614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作息顛倒</a:t>
          </a:r>
          <a:r>
            <a:rPr lang="zh-TW" altLang="en-US" sz="2200" kern="1200" dirty="0" smtClean="0">
              <a:latin typeface="標楷體"/>
              <a:ea typeface="標楷體"/>
            </a:rPr>
            <a:t>、</a:t>
          </a:r>
          <a:r>
            <a:rPr lang="zh-TW" altLang="en-US" sz="2200" kern="1200" dirty="0" smtClean="0">
              <a:solidFill>
                <a:srgbClr val="FF0000"/>
              </a:solidFill>
              <a:latin typeface="標楷體"/>
              <a:ea typeface="標楷體"/>
            </a:rPr>
            <a:t>精神恍惚</a:t>
          </a:r>
          <a:endParaRPr lang="zh-TW" altLang="en-US" sz="22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說謊偷竊</a:t>
          </a:r>
          <a:r>
            <a:rPr lang="zh-TW" altLang="en-US" sz="2200" kern="1200" dirty="0" smtClean="0">
              <a:latin typeface="標楷體"/>
              <a:ea typeface="標楷體"/>
            </a:rPr>
            <a:t>、</a:t>
          </a:r>
          <a:r>
            <a:rPr lang="zh-TW" altLang="en-US" sz="2200" kern="1200" dirty="0" smtClean="0">
              <a:solidFill>
                <a:srgbClr val="FF0000"/>
              </a:solidFill>
              <a:latin typeface="標楷體"/>
              <a:ea typeface="標楷體"/>
            </a:rPr>
            <a:t>金錢花費變大</a:t>
          </a:r>
          <a:endParaRPr lang="zh-TW" altLang="en-US" sz="22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3214989" y="1265558"/>
        <a:ext cx="4835593" cy="1296142"/>
      </dsp:txXfrm>
    </dsp:sp>
    <dsp:sp modelId="{727BA224-509C-4FA8-AABB-6783FAD3FF68}">
      <dsp:nvSpPr>
        <dsp:cNvPr id="0" name=""/>
        <dsp:cNvSpPr/>
      </dsp:nvSpPr>
      <dsp:spPr>
        <a:xfrm>
          <a:off x="3237116" y="2633714"/>
          <a:ext cx="4895878" cy="129614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身上或房間有異味</a:t>
          </a:r>
          <a:r>
            <a:rPr lang="zh-TW" altLang="en-US" sz="2000" kern="1200" dirty="0" smtClean="0">
              <a:latin typeface="標楷體"/>
              <a:ea typeface="標楷體"/>
            </a:rPr>
            <a:t>，常使用香水或芳香劑遮掩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常帶有短小吸管</a:t>
          </a:r>
          <a:r>
            <a:rPr lang="zh-TW" altLang="en-US" sz="2000" kern="1200" dirty="0" smtClean="0">
              <a:solidFill>
                <a:srgbClr val="FF0000"/>
              </a:solidFill>
              <a:latin typeface="標楷體"/>
              <a:ea typeface="標楷體"/>
            </a:rPr>
            <a:t>、小藥水瓶、玻   璃管及容器、鋁箔紙等</a:t>
          </a:r>
          <a:endParaRPr lang="zh-TW" altLang="en-US" sz="2000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3237116" y="2633714"/>
        <a:ext cx="4895878" cy="129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24506C0-3FFE-45A5-803D-9F4FC5464A70}" type="datetimeFigureOut">
              <a:rPr lang="zh-TW" altLang="en-US"/>
              <a:pPr/>
              <a:t>2017/12/13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8646707-6BBD-41A9-B4DF-0C76A73A2D2A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5083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lang="zh-TW" sz="1000" dirty="0" smtClean="0"/>
          </a:p>
          <a:p>
            <a:endParaRPr lang="zh-TW" dirty="0" smtClean="0"/>
          </a:p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altLang="zh-TW" smtClean="0"/>
              <a:pPr/>
              <a:t>2</a:t>
            </a:fld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Arial" pitchFamily="34" charset="0"/>
              </a:rPr>
              <a:t>圖片來源</a:t>
            </a:r>
            <a:r>
              <a:rPr lang="en-US" altLang="zh-TW" dirty="0" smtClean="0">
                <a:latin typeface="Arial" pitchFamily="34" charset="0"/>
              </a:rPr>
              <a:t>:97</a:t>
            </a:r>
            <a:r>
              <a:rPr lang="zh-TW" altLang="en-US" dirty="0" smtClean="0">
                <a:latin typeface="Arial" pitchFamily="34" charset="0"/>
              </a:rPr>
              <a:t>年度藥物濫用實際案例探討手冊</a:t>
            </a:r>
            <a:r>
              <a:rPr lang="en-US" altLang="zh-TW" dirty="0" smtClean="0">
                <a:latin typeface="Arial" pitchFamily="34" charset="0"/>
              </a:rPr>
              <a:t>-</a:t>
            </a:r>
            <a:r>
              <a:rPr lang="zh-TW" altLang="en-US" dirty="0" smtClean="0">
                <a:latin typeface="Arial" pitchFamily="34" charset="0"/>
              </a:rPr>
              <a:t>重新選擇打開幸福門</a:t>
            </a:r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altLang="zh-TW" smtClean="0"/>
              <a:pPr/>
              <a:t>3</a:t>
            </a:fld>
            <a:endParaRPr 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反毒資源館 拒絕毒品你就能單張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63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Arial" pitchFamily="34" charset="0"/>
              </a:rPr>
              <a:t>圖片來源</a:t>
            </a:r>
            <a:r>
              <a:rPr lang="en-US" altLang="zh-TW" dirty="0" smtClean="0">
                <a:latin typeface="Arial" pitchFamily="34" charset="0"/>
              </a:rPr>
              <a:t>:100</a:t>
            </a:r>
            <a:r>
              <a:rPr lang="zh-TW" altLang="en-US" dirty="0" smtClean="0">
                <a:latin typeface="Arial" pitchFamily="34" charset="0"/>
              </a:rPr>
              <a:t>年度藥物濫用手冊</a:t>
            </a:r>
            <a:r>
              <a:rPr lang="en-US" altLang="zh-TW" dirty="0" smtClean="0">
                <a:latin typeface="Arial" pitchFamily="34" charset="0"/>
              </a:rPr>
              <a:t>-</a:t>
            </a:r>
            <a:r>
              <a:rPr lang="zh-TW" altLang="en-US" dirty="0" smtClean="0">
                <a:latin typeface="Arial" pitchFamily="34" charset="0"/>
              </a:rPr>
              <a:t>爸媽管很大</a:t>
            </a:r>
            <a:endParaRPr lang="en-US" altLang="zh-TW" dirty="0" smtClean="0">
              <a:latin typeface="Arial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66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179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反毒資源館 勇敢拒毒保護自己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10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2120" y="3140967"/>
            <a:ext cx="3049697" cy="3053969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TW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/>
              <a:t>按一下以編輯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15" name="圖片 14" descr="反毒寶寶 0521(1).jpg"/>
          <p:cNvPicPr>
            <a:picLocks noChangeAspect="1"/>
          </p:cNvPicPr>
          <p:nvPr userDrawn="1"/>
        </p:nvPicPr>
        <p:blipFill>
          <a:blip r:embed="rId3" cstate="print"/>
          <a:srcRect t="54054"/>
          <a:stretch>
            <a:fillRect/>
          </a:stretch>
        </p:blipFill>
        <p:spPr>
          <a:xfrm>
            <a:off x="395536" y="3140967"/>
            <a:ext cx="5112568" cy="1756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2120" y="3140967"/>
            <a:ext cx="3049697" cy="3053969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TW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/>
              <a:t>按一下以編輯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15" name="圖片 14" descr="反毒寶寶 0521(1).jpg"/>
          <p:cNvPicPr>
            <a:picLocks noChangeAspect="1"/>
          </p:cNvPicPr>
          <p:nvPr userDrawn="1"/>
        </p:nvPicPr>
        <p:blipFill>
          <a:blip r:embed="rId3" cstate="print"/>
          <a:srcRect t="54054"/>
          <a:stretch>
            <a:fillRect/>
          </a:stretch>
        </p:blipFill>
        <p:spPr>
          <a:xfrm>
            <a:off x="395536" y="3140967"/>
            <a:ext cx="5112568" cy="1756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TW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TW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TW" sz="1800">
                <a:latin typeface="Georgia" pitchFamily="18" charset="0"/>
              </a:defRPr>
            </a:lvl2pPr>
            <a:lvl3pPr eaLnBrk="1" latinLnBrk="0" hangingPunct="1">
              <a:defRPr kumimoji="0" lang="zh-TW" sz="2000">
                <a:latin typeface="Georgia" pitchFamily="18" charset="0"/>
              </a:defRPr>
            </a:lvl3pPr>
            <a:lvl4pPr eaLnBrk="1" latinLnBrk="0" hangingPunct="1">
              <a:defRPr kumimoji="0" lang="zh-TW" sz="2000">
                <a:latin typeface="Georgia" pitchFamily="18" charset="0"/>
              </a:defRPr>
            </a:lvl4pPr>
            <a:lvl5pPr eaLnBrk="1" latinLnBrk="0" hangingPunct="1">
              <a:defRPr kumimoji="0" lang="zh-TW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TW" sz="28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1753553" cy="1756009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zh-TW" sz="3600" b="0" cap="none">
                <a:latin typeface="Georgia" pitchFamily="18" charset="0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zh-TW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TW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TW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TW" sz="1800">
                <a:latin typeface="Georgia" pitchFamily="18" charset="0"/>
              </a:defRPr>
            </a:lvl2pPr>
            <a:lvl3pPr eaLnBrk="1" latinLnBrk="0" hangingPunct="1">
              <a:defRPr kumimoji="0" lang="zh-TW" sz="2000">
                <a:latin typeface="Georgia" pitchFamily="18" charset="0"/>
              </a:defRPr>
            </a:lvl3pPr>
            <a:lvl4pPr eaLnBrk="1" latinLnBrk="0" hangingPunct="1">
              <a:defRPr kumimoji="0" lang="zh-TW" sz="2000">
                <a:latin typeface="Georgia" pitchFamily="18" charset="0"/>
              </a:defRPr>
            </a:lvl4pPr>
            <a:lvl5pPr eaLnBrk="1" latinLnBrk="0" hangingPunct="1">
              <a:defRPr kumimoji="0" lang="zh-TW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TW" sz="28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9" name="圖片 8" descr="反毒教育資源中心 橫式 0606.jpg"/>
          <p:cNvPicPr>
            <a:picLocks noChangeAspect="1"/>
          </p:cNvPicPr>
          <p:nvPr/>
        </p:nvPicPr>
        <p:blipFill>
          <a:blip r:embed="rId13" cstate="print"/>
          <a:srcRect l="28738" t="6212" b="58947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zh-TW" altLang="en-US"/>
              <a:pPr/>
              <a:t>2017/12/13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9" name="圖片 8" descr="反毒教育資源中心 橫式 0606.jpg"/>
          <p:cNvPicPr>
            <a:picLocks noChangeAspect="1"/>
          </p:cNvPicPr>
          <p:nvPr/>
        </p:nvPicPr>
        <p:blipFill>
          <a:blip r:embed="rId12" cstate="print"/>
          <a:srcRect l="28738" t="6212" b="58947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99A9F-9894-4FA7-8404-EFD593DD4429}" type="datetimeFigureOut">
              <a:rPr lang="zh-TW" altLang="en-US" smtClean="0"/>
              <a:pPr/>
              <a:t>2017/12/13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43B7C-871F-45BE-A54A-31A5EBF8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tw/url?sa=i&amp;rct=j&amp;q=&amp;esrc=s&amp;frm=1&amp;source=images&amp;cd=&amp;cad=rja&amp;docid=NCjJ8fk9EFkVvM&amp;tbnid=B6vUpRy38UY__M:&amp;ved=0CAUQjRw&amp;url=http://tpa.judicial.gov.tw/politics/index.php?mode=data&amp;id=50&amp;ei=aFaKUbDFKcb1kQWq2ID4Bw&amp;psig=AFQjCNGVqLjSvvpIH6SseYW4M81AOhF4og&amp;ust=136810693970160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embed/FwnXGRGVEc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embed/aXn81_9Suq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8583488" cy="761999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反轉毒害四行動</a:t>
            </a:r>
            <a:r>
              <a:rPr lang="en-US" altLang="zh-TW" sz="8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8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8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endParaRPr lang="zh-TW" sz="40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&lt;b&gt;毒品偽裝&lt;/b&gt;咖啡包 只因違停遭查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12776"/>
            <a:ext cx="4464496" cy="3348372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行動三.知毒反毒</a:t>
            </a:r>
          </a:p>
        </p:txBody>
      </p:sp>
      <p:sp>
        <p:nvSpPr>
          <p:cNvPr id="10" name="矩形 9"/>
          <p:cNvSpPr/>
          <p:nvPr/>
        </p:nvSpPr>
        <p:spPr>
          <a:xfrm>
            <a:off x="2123728" y="764704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毒品偽裝新穎的名稱及外型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2" name="Picture 2" descr="黃嫌將&lt;b&gt;毒品&lt;/b&gt;分裝在咖啡包裡，每「代工」一包，酬勞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7507" y="1814821"/>
            <a:ext cx="3216360" cy="2412270"/>
          </a:xfrm>
          <a:prstGeom prst="rect">
            <a:avLst/>
          </a:prstGeom>
          <a:noFill/>
        </p:spPr>
      </p:pic>
      <p:pic>
        <p:nvPicPr>
          <p:cNvPr id="10244" name="Picture 4" descr="一种伪装成“跳跳糖”、“橙汁”冲剂的新型&lt;b&gt;毒品&lt;/b&gt;,遇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484784"/>
            <a:ext cx="2411760" cy="3312857"/>
          </a:xfrm>
          <a:prstGeom prst="rect">
            <a:avLst/>
          </a:prstGeom>
          <a:noFill/>
        </p:spPr>
      </p:pic>
      <p:pic>
        <p:nvPicPr>
          <p:cNvPr id="10250" name="Picture 10" descr="&lt;b&gt;毒品&lt;/b&gt;海洛因伪装巧克力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25144"/>
            <a:ext cx="2591939" cy="1941598"/>
          </a:xfrm>
          <a:prstGeom prst="rect">
            <a:avLst/>
          </a:prstGeom>
          <a:noFill/>
        </p:spPr>
      </p:pic>
      <p:pic>
        <p:nvPicPr>
          <p:cNvPr id="10252" name="Picture 12" descr="福州海关破获首起出境旅客&lt;b&gt;毒品&lt;/b&gt;伪装成咖啡案件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365104"/>
            <a:ext cx="3096344" cy="2291294"/>
          </a:xfrm>
          <a:prstGeom prst="rect">
            <a:avLst/>
          </a:prstGeom>
          <a:noFill/>
        </p:spPr>
      </p:pic>
      <p:pic>
        <p:nvPicPr>
          <p:cNvPr id="10254" name="Picture 14" descr="海关查获的&lt;b&gt;毒品&lt;/b&gt; 伪装方式五花八门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581128"/>
            <a:ext cx="3240360" cy="209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82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8229600" cy="2725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 b="1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發現吸毒者的徵兆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991076389"/>
              </p:ext>
            </p:extLst>
          </p:nvPr>
        </p:nvGraphicFramePr>
        <p:xfrm>
          <a:off x="683568" y="2276872"/>
          <a:ext cx="8784976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行動四.關懷協助</a:t>
            </a:r>
          </a:p>
        </p:txBody>
      </p:sp>
    </p:spTree>
    <p:extLst>
      <p:ext uri="{BB962C8B-B14F-4D97-AF65-F5344CB8AC3E}">
        <p14:creationId xmlns:p14="http://schemas.microsoft.com/office/powerpoint/2010/main" val="2077198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kumimoji="0" lang="zh-TW" altLang="en-US" sz="3600" b="1" kern="0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提供專業協助與轉介</a:t>
            </a:r>
          </a:p>
          <a:p>
            <a:pPr>
              <a:spcBef>
                <a:spcPct val="0"/>
              </a:spcBef>
              <a:defRPr/>
            </a:pPr>
            <a:r>
              <a:rPr kumimoji="0" lang="zh-TW" altLang="en-US" sz="2800" kern="0" dirty="0" smtClean="0">
                <a:latin typeface="標楷體" pitchFamily="65" charset="-120"/>
                <a:ea typeface="標楷體" pitchFamily="65" charset="-120"/>
              </a:rPr>
              <a:t>轉介或提供專業服務的管道有衛生福利部相關單位、醫療院所、毒品危害防制中心、戒毒輔導機構（如基督教晨曦會）等</a:t>
            </a:r>
            <a:r>
              <a:rPr kumimoji="0" lang="zh-TW" altLang="en-US" sz="2800" kern="0" dirty="0" smtClean="0">
                <a:latin typeface="標楷體"/>
                <a:ea typeface="標楷體"/>
              </a:rPr>
              <a:t>。</a:t>
            </a:r>
            <a:endParaRPr kumimoji="0" lang="en-US" altLang="zh-TW" sz="2800" kern="0" dirty="0" smtClean="0">
              <a:latin typeface="標楷體"/>
              <a:ea typeface="標楷體"/>
            </a:endParaRPr>
          </a:p>
          <a:p>
            <a:pPr>
              <a:spcBef>
                <a:spcPct val="0"/>
              </a:spcBef>
              <a:defRPr/>
            </a:pPr>
            <a:endParaRPr kumimoji="0" lang="en-US" altLang="zh-TW" sz="2800" kern="0" dirty="0" smtClean="0">
              <a:latin typeface="標楷體"/>
              <a:ea typeface="標楷體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kumimoji="0" lang="zh-TW" altLang="en-US" sz="2800" kern="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AutoShape 2" descr="data:image/jpeg;base64,/9j/4AAQSkZJRgABAQAAAQABAAD/2wCEAAkGBhQQERUSEhQVFRAUGBcZFxcWGBoUHhoUFhohHRUdFRseJyceFxkjHhYYITAgJScpLC8vFR4xNTAqNSYrLCkBCQoKDgwOGg8PGiwlHyQ1Ly01KSk1Mi8vNSw1KjEsKS8tLDQvKiwsNTIsKjUsKjUvKi4sKTQsLSkvKSwsLiwqNf/AABEIAKYBMAMBIgACEQEDEQH/xAAcAAEAAgMBAQEAAAAAAAAAAAAAAwYEBQcCAQj/xABJEAACAQIDAwkGAwQGCQUBAAABAgMAEQQSIQUGMQcTFCIyQVFhkRVScoGx0SNCcTNzk6EXJWKCwdIWNUNTVFWSwvBEY4OisiT/xAAaAQEAAwEBAQAAAAAAAAAAAAAAAgMEAQUG/8QANREAAgEDAwEFBgUDBQAAAAAAAAECAxEhBBIxQRNRYXGBFDKRobHBBSPR4fAiQnIVJDRSYv/aAAwDAQACEQMRAD8A7RhsMuReqvZHcPCpOip7q+gphewvwj6VLQEXRU91fQU6Knur6CpaUBF0VPdX0FOip7q+gqWlARdFT3V9BToqe6voKlpQEXRU91fQU6Knur6CvmLxiQo0kjBI0BZmY2AUakk+FeNn7SixEYlhkSWJuDowcG2hsRpoaAk6Knur6CnRU91fQVLWDtvbEeDgeeW+SMXNtSSTZQPMkgfOuN2ySjFyajHlmT0VPdX0FOip7q+grmJ5dF/4Q/xR/kr1Fy35iFXBsWOgAluSfIZNap9op956f+j63/p81+p0zoqe6voKdFT3V9BXOcZywvCQJtnyx34Z3KXHlmQXq+bC21HjIExEV8jjgeIINmB8wQRU41IydkzLX0VehFTqRsn1w/pcyuip7q+gp0VPdX0FS0qwyEXRU91fQU6Knur6CpaUBF0VPdX0FOip7q+gqWlARdFT3V9BToqe6voKxItvwPiXwiyocVGuZogesqmxBI8Ouv8A1CthQEXRU91fQU6Knur6Cpa+XoCPoqe6voKdFT3V9BWHh94sNIkkiTxNHDfnXV1KpYZjmYGwsNan2btSLExrNBIskTXyuhzA2Njr5EEfKgJeip7q+gp0VPdX0FS3pegIuip7q+gp0VPdX0FY2zduQYnPzE0cvNnK+Rg2VvBrcDofSs6gIuip7q+gp0VPdX0FS0oCLoqe6voKdFT3V9BUtKAi6Knur6Co8ThlyN1V7J7h4Vk1Fiuw3wn6UAwvYX4R9KlqLC9hfhH0qWgFKUoBSlKAVrd4tlvicNJDFM2HkcALKl8yG4NxYqe63Eca2Va/b+Injw0rYWMS4kIebQkKC/dcnTztcXta4vegPzvv5gp8Pi02bJtiedHy9IMzOscQJDLnBds5AGa3w2uTpmQphcMgij3nnSNBZUihxGUD+yFfKONaHC7Bxse0gs0eHmxssRndMZbKDJr+JmKjnOBt3Xt3VdYIdpx9jBbDX4RAP++gLDyYbMM0/Sottz46GLMrwyLKgu6kKWDuf1By/l8q3/K8f6tb95H9aqHIS0nTdqiURrIXjLrFbIHzy3EdrjLcm1jVu5X/APVrfvI/rVdX3Gbfw/8A5VP/ACX1K/u3yNI8KyYqSQSOA2SPKuUHUBiQbt48Pnxq47qbhYfZxdo8zyN+eSxZV91bAADx8fkKzN0tvpjcLHMhF7AOPdkA6wP1HkQa3NRp0oJJxRbq9dqpylTqyfOUanerYqYvCywuAbqSpP5XAurDwIP8rjvqu8jx/q4fvJP8K32+O1xhcFPKTYhCq+bv1U/mQfka0PI9/q4fvZP8K47dqvIlDf7BO/G5W87O/wBi8UvSqLvhuRj8Xiedw205cLFlUc0ue2YXudGA1v4d1Xnll5vS9cq/ot2t/wA8n9JP89P6Ldrf88n9JP8APQHVH4GvzBu/vJIuGD4na2NgV5ZAqRK0xORUzEyFwV7YFrEaedfo3drZkuGwscOImOImQMGla93uxIvck6Agce6uY4V48Nt+PZWDWKLAoueeNlWTNMyZjlaTM4JHMiynuJtQFIixuyecMz7S2qcQws0oAViNNC1yxGg0v3CtrsreB8PjNnyYDaGMxOGxWIMLxYok2CtGG0uRqJtCACCtZW0cZLhd5cacLgVxbczGOZAChVMcBLgWI0IA4fnq77qY6fGYpRjNjR4ZYlLxzMFYrICLBDlBUm5Nwfy0BkctmLaPY05VirFoQCpKn9qp0I8garGx+TnakmHhddtTIrxxsqWc5QyghR19bXt8q3XL/Ll2Qw96aIfzJ/7ape/vJZh8Bsrpiy4h8UvM2Z3BAzFQQoAFgL6a6WoDTQbj4qDakuxzjmiXFJmzhWyz3UmzJmH/ALg4nVfOujcjmyFwr4mCPaIxSQnI0IRoxFJmOZhckMGIIzDQ241W+WDTA7L2isuTHKsQVh2mDRhyw+Bhfw/FPjV45F9gRYXZcTowd8SOdkcd7HQL/cAy28Q3jQFb5ZcFjsIsu0IdozRwlolXDpmULdQpIYNbUqW7P5qztnbB2xhsGZYdoJiJJxE5OKVrQxBGZymr3Yll/L+Wsnl+/wBUN+9i+prW7e5UsGdkTwYeYPiEwscdgCBmlAjbITbMVzEm1xQHPt08Jj49lYvaeHxjQKkvWiVb84wyXYtwAHO8LHsmv0FudtdsXgMNiHtzksSM9tBnI61h3C99KoB2H0TdJ42FnbDmVvilYOAfMBlH92rVySn+p8H+7P8A+2oC3UpSgFKUoBUWK7DfCfpUtRYrsN8J+lAML2F+EfSpaiwvYX4R9KloBSlKAUpSgFKUoDkW8fJ/7Q3hJxMErYE4dfxBmRecVdBnHf5Vq96+TTD4ScJh9jz4uEoG5xMU6WYkgqVseFgfnXcaUBy3kR3RnwZxk00DYZJ3TmonbMyxoXNieJtnAubE5SbVYuVfCtJs2XKL5GRjb3Q2p+V7/oDVwr4ygix1B7qjKO6LRdQq9jVjU7mmfmjd/eWfASc5A9ie0p1VgO5h3/rxF9DXUti8tGHkAGJjeJ+9lHOL/LrD9LH9atx3OwR/9Jh/4Sfavn+huC/4TD/wk+1ZadGpDiR7ur/EdFqs1KTv3pq5yLlL34GPkWKEnosWoNiM7katY6gAGwv4k99dE5JcKybNQsLZ3dhf3SbA/O1/St0NzsF/wmH/AISfatsigCwsANLDuHdVkKUlNzkzLqtfSnpo6ajBpJ3uz1SlK0HjClKUB8Y6ePlXFdg8j77SfG4naqSwYiWYmII63QakkdpXXrKo/dnhXa6UBxSPkl2rs3ENitn4yOaQpkPPCztHpZTmzqbZF1zL2Rwrd7N3s2+ksceJ2bEyMyqZI2sAGNizZWcWF78BwrqFKA59y27AxGN2ekWFiaVxOjMFIBCBHBOpF9WX1rTcoGyNtbQWXAphsN0IyLzcokCtzaNdCwLnXhey9xsK61SgOTJyZz43aP8AWCj2dhMOsOHUMCJOpkzaaq1wXNwCDzY6wF623JBu/jdnx4jCYpP/AOdJWOHfMDmBJDWUElUNgwvbVmrodKAo+83JLhto4zpWJkmZcqgQq+VLroT3kXFtFy8POq7vdyYc5icDhMJhEi2Yr85iJFK3Yi/VckmRiFDAE3F5fKutUoDkO+eP23iocRgfZqGKUsiSo4/Zh+qbFrC4A42teuh7k7GbB7Pw2HktzkUSh7G4z8Wse/Umt3SgFKUoBSlKAVFiuw3wn6VLUWK7DfCfpQDC9hfhH0qWosL2F+EfSpaAUpSgFKUoBSlKAUpSgNXvJNMuHY4cMZSUHUAZlQsBIyK1gzBbkA99qo2zd65YubkXnn56V4khll54y2QlXRiBzeWTKjEXTrNbs1d958DLPhzHDlJZkzqzGPPFm/ETOASuYaXtwJqrjcyeTFJMVGHIuCyTifLFkZRHFE0IRV6wHha/eb1XK98HqaSVJU2qluv0x4/BY82Q4HeKSN/w8QZ5MREuTOSUOIbENGzRJxEKhWawt1UBOtaXCbblbEpiY+bGInnxEYYq+VlEEPMaZgwViQQCxAMt9as8e5mImYDEyhUhSRI2hyKziRmzF/wxzYMbBbL33Isaw9j7rSztbExNEtpS5ASMLIyQpGMMAzmydHDBzbgNKi0zZCpQjuePH527r9PXBjYvbD4ppJUlkRWHVAxDQiO2D52wQMM7CQEMLEgA30Gmt9oiGPpkMic+rHpDjExyFgxVlVxzYEpZYnCqMuWx11qxS7i4hHlELwlJWd+dmzNIJJYjHIQqBVBOZmuD32tUOF3cxckjYecztAzpzjc6wjaGNHU5CZGkJlLoWSwAynU6UszsatBLDVlbHh1Xj+qLTtDeQQypEYyWk1Trxrf9czAjUhR4k6Xr0+8QErRCKQssixnWMauuZTqwOW19bflNZM2xonNyi94YWFnBTJZ/eGU21qKLYCK5cFgWl51gAgBfIEF7LcgAX43vxJq4+eMWHe+J5khVXvIzqrHKoPNkhiLkMwuBqAeJ8DWT7eAco8UqdV2BIRrqguxsjMwGoGo4kDvpFu3CsgkGfnAXa+du1IQWOXs8Rwtbyrxgd21gvzUkqhgc1yj3NiLlnUsbElgL5QSdLG1AYsW+sJikkZZI+aQuVdct0UKWKk6G3OKLX/MPGotn7+xSxyOY5IxFzYYPkGsui2Oa3HTjU0O5UCCVULosysrhcgzZwA5Jy5rkDhewubAaWlwm6EEWYJnCOYyylswJiN11N246kXt/OgMV9+YxA8/NSlEbLoYzfjYizEAdXvt2l43r1/pxFzAm5uTrZ7J1ASYwL6lgvFgAL3JNqkXcrD5GjbnHRmDkM50fIUJFrWurEHu4WtYW9YXc6GOMIGkNixzFhfM7KxJsALjm0tpplHfrQHufehUjD81KbpI1l5tj+EwUg5XIuSwta/HW2tYO2eUCHDFA0crBxe4CiwGe4IYg3BjYWrL/AND4QkaAyDmf2RzZsijsqoYFcq5UtcEnILk6384/crDzoqyBiVXJmvqVvc30tc3bUAdo2tQEW0N+YoXaMxys65cwUKbZlDDv1OtgOJINWStBjNysPK+ds+bqntX7AAS1wbWsPTwJB34oBSlKAUpSgFKUoBSlKAVFiuw3wn6VLUWK7DfCfpQDC9hfhH0qWosL2F+EfSpaAUpSgFKVhbbxpgw00w4xxyOP1VSR9K43Y7GLk0kaLbvKVg8HIYndnkXRhGubKfBjcC/kDpW42DvFBjo+cw75lBsRYgqfBgdRVN5HNlr0WTEOA00sjAsdTlW2lz4sWJ8dPCsTYcYwW8E2HjGWGdCco0AOQSaDusQ4HgGqhVJYk+GezV0dC9SlC+6Cvd8O3vYtjwyXreDefD4BA+IfLmvlUAszEccoHh48NRWq2Jyl4LFyCJHZJGNlEi5cxPAA6i57gTrVc35gEW18LisUhbAhQpbKWVXGa2YfEyt5277Vj8o+Og2gcPDgbT4zPcNEL5Y7HtMNAMxU+WUnTv5KrJN+HTvJUNDSnGCak9yb3LiPOHjp1yjqbuFBJIAAuSdAAON6ps/K5gFkyZ5GANs6oSv3I/QV85VdoNDsxlv1pWSMkaXBuz+oQj51n7r7tQjZsUDRqVliUyaDrNIt2JPiCdD3WHhU5Sk5bYmWlRowo9tWTd3ZJO3HL4fob/BY1Jo1liYPG4urDUEVpt49+sLgGCTOTIRfIgzNbxPcPmarHI3imVMVhWNxBICP72ZWt5Xjv8zWNyaRLjMfjcZIAzhwEvrlDluHgQqKo8r1HtXJRty/4y16GFKpVdS7jC3GG7+75eJdN298sNtAHmH666sjDKwHjbvHmL8a3lcw3qhGC23g54gFE5VZANASzZHJHmHX5reun1ZTk3dPlGXV0IU9k6d9slfPTNmiPEThFZ27Kgse/QC5+lVH+lvZ/wDvX/hP9quDoCCCAQdCDrcHjetHtTZOBw0LzSYbDiONSx/Bj7u4acTwHma7Pd0t6kNP2LdqkZNvja0vszE2dyl4LESpDHIxkkIVQY3Gp4akaVPtvf8AwmDl5md2WQAGwRm0bhqBaq1ybbvieR9pyxIhdiMPGihVRBoWAAAv+UHyY99XnF7Dw8rZ5YIXfhmeNGNhw1IvUIOco3x+xp1FPS0a+y0mks5XvedunHBW/wClvZ/+9f8AhP8AarPsvakeJhWeIkxuLqSCugNuB4cDXN94dmQ4/aKbOw0MUcUXXxMkcaKdOKhgNLXA+JtezVn39lGD2VKsICKFWJQulldgpt/dJqMZyy3wiytpaLdOFK6lO2G07J8dFzz5EON5WcBFIY87vY2LImZb+RuMw8wDVo2btOPExrLC4eNuDD+d+8EeB1qt8n+wIk2ZErRq3PpnkuAc2fUZvEBSB8q0XJS5gxWOwVyUikJW/wDZYoT8wE9K7Gcrrd1OVtNQlCp2N70+/qr2vwrZOl1HiMQsas7sFRQSzE2AA4knuFSVV+UrZ8s+zpUhBZ7oxVdSyqwLADvOl7d9qtk7Js86hBVKkYN2TaVzCflewAfLmkK3tnEZy/5v5VbsFjUmjWSJg8bi6suoIrn+yt59mpsoQuUBEWWSEr12ly2bS1yS2ubzvcW02PJJs2aDAfjKy55GdFbQhCqi9jwuQT8799UwqNtJtPyPS1WkpwpynGMouLt/V18VhevKNlvDyg4TAvzcrlpdLpGuYi/DNwAPle9ZO7m+WGx9+Ye7qLlGGVgPG3ePMX41Rt2Z4sBtPGdPtHLIxaGWQdUqWYtlbgLgp/0keVSbPCYvby4jBLfDxoeelUEIzlWBseBJzIPPKT3Xriqyv62t1LZ6GioySTxHdv8A7W7cceize50Dbm3IsFEZp2KxggXALG7cLAa1Xf6W9n/7x/4T/atTy1Ysczh4CbCSUsT4Kgtc+X4l/lTC74bELiPmYwvASNhlynuBJtmH6kDzpKo9ziml5kKGig6EasoTk3f3eiXoy/7N2imIiSaMkxyDMpII0/Q8KyaiwsaKiiMKIwBlCABcvdltpb9KlrQjyJWu7cClKV0iKixXYb4T9KlqLFdhvhP0oBhewvwj6VLUWF7C/CPpUtAKUpQCtXvRhzJgsSi6s0MoH6lDatpSuNXViUJbZKS6FF5HJw2z7DiksgPzsw/k1axBzu8xK6iKPrfwbfWQCsxtwcZg5pH2ZiUiilN2jkFwp7svVYG1zY2BtprW33L3K6CZJpZOexc3bfuAJuQt9Tc6k99hoLVmUZNRi1we5UrUYyq14zT3ppRzdX5v0x55K5tkHaO2+hTswwkKhuaDFRIcgbW3E3YfJTa1ya9coO68OAgXGYK+GnidBeMkZlY2sRwPcfMA3vW83t3EOJmTF4aXmMZHazWuGA4ZrcDY2vrcaEGtXNuFjsc6DaOLRoEN+bhFsx8+qoBt362ubWvXJQeVa7fUnR1FP8qSqbYxVpQzl9cWs7+JDyjztitiwTkWJMEjAd2dCD8ruKuu7M4fBYdwdDDEf/oL1NtDY0U+HbDOv4LJksNLAdnL4EWBH6CqJHuHtOGJsJDjYxgzcdZSHCN2gOqSL3OgbvPC9WNSjLda+DJGVKvQ7JyUbSbV78PyvlWPHI915cdMOw8iWPzdj/Jh6185HRzcuOhbR0ddPhLqfQgetXXdbdqPZ+HWCMltSzsRYs54m3dwAA8AOPGq/tvcWcYs43Z86wzOLSK4urX4ngeNgSCOIvcVBU5RUX3fcvnq6VedaF7KdrN/+eL+ZquUT8Tauzol1YMjHyUyjX0jPpW63vn2qJwMAitBkW5PN/tLnN2iDwy183Z3GljxRx2OmE+KtZcosqaWuNBra4AAAFzxJq6VOMG7t4uUVtVCm6cIJTUFbKxdu7twVvcuXHskntBQr5hktk7NtewT3241X+VrGNJ0bARnrYmQZv0BCpfyzNf/AOOuiVVNqbnvPtSDGl05mFQMhvmuM5BHdxceldnF7NqK9LXh7R200lZNpLi9sfMsmBwawxpEgskahVH9lRYfSoNt7SGGw8s54RozW8SBoPmbD51nVpd8NivjcHJh42VGky6te1lcMeGuoFvnVkrpYMVLbKou0eG1d+F8lc5ItmkYaTFyazYqRiWPEqpI/m5c+lZ3KtAW2ZKR+Vo2+QcA/Wt7u3snomFhgJBMaAEjgW4sR8yay8bg1mjeKQZo3Uqw8VYWNQUPy9vga56r/edv0Ur+iePkajcScPs7CkcBEq/NOqf5qaqHJuOc2ptGZdUzsAfjlYj+SVNBuJtLCq8GDxqDCsTbOCHUNxy2U2PmCNdbCrTudummzoOaU53Y5pHItmbhoO5QOA/XxquKlJxurWNVWdGlCq4TUt/CV8K93fHoVCTFbwXNo0tc2/YcO781Z3KHt3E4bZcNyUxMvNpKy2BVubLSBSOBJW1x3XtV/rV7ybvx46BoJb2NiGHFXHBh/wCcCam6bUXZv1KKetpyqwc6cUk87V9c5NBgeTLBHDKjx55GUFpsxzl2FywN9NTcDh43rC5KNsyyJiYJXMowzgI5NyVOYWv3jqXHxW8Kii3P2tFH0aPHR9GAyhipDhPBTlJGnDradxFWjdDdOPZ0HNISzMczuRYs3Dh3Adw+9QjF7k0rWL69WKozjOpvcmrc4zl5WLrFkUjcLZqbXkxGLx34zBwqRsTlQEX0Xw4ADyJ1Ote9p4cbI2rhVwhKwYoqskNyV1cISAeHaBHgVPcbVssTyf4nDYh59mYhYRLq8UguvG+mjAi5Nha4ubGsjYO4UvShjdoTifEL2FUWVbcDwHC5sAAATfU1BQlZK2e80z1NLdKp2n9DjZU891krWsrPNza7w4fZ808MeL5tsRpzSOWuczadUGzAlbWOhtao9/8AZcMmzp86r+HGzRmwGV1F1ynuubD52pvpuUu0FRlcxYmI3jkHd32a1ja4BBGoPzB0GK3J2njAIcZjY+jAgsI16zW4X6qg/MkX1satnfK28/zJi0/Z2pz7W23lO+M/22XU23JTO77Niz3OVpFUn3Axt8hqPlVvrG2bs5MPEkMQyxxgKo8h4+JPEnzrJq2C2xSZg1FRVaspxVk22KUpUigVFiuw3wn6VLUWK7DfCfpQDC9hfhH0qWosL2F+EfSpaAUpSgFKUoBSlKAUpSgFKUoBSlKAUpSgFKUoBSlKAVUNtYSY4SJY45DOrsXsSCZLNma/usxuDwsRw0FW+lAc0TYuMXDJDkmMiyTKDnPBlQKS3hctrfghsdRWQuyMUMLCp568aYhSFLZswkAhYspzEkBba2GrG6i1dDpQGvwGGlSKNcwDK3Xz5pcy3NwpLXW+hBJaw0INU/evY+MbFTSwq7RvGI9GtwXMSoDA8brw1uRbvroFKA53tXY+L6XLIiSGCVozbNqFjKAgANe5zP6X0teshdmYgY0yhZjGcSb2tpGQgDXZVYrnQjKLgKzm5Bu98pQGDgIyJJjYhC4yg97ZRnZfBSbfqVY99znUpQClKUApSlAKUpQCosV2G+E/SpaixXYb4T9KAYXsL8I+lS1Fhewvwj6VLQClKUApSlAKUpQClKUApSlAVnbu0n50orFVW3A2ubXN/Wqy29EgmEZe15BHl5xuc14Pkt2Cba34G/lVw2vsNpHzpbW1wdNRppWo/wBDnz57a3zAc4xUNa2YJfKD528+NfEanT6t6io5Rk072tf0PVpzp7FZo0EO+ErFgC2iysBnkH7I2NyQFYHjdC1rd/GpNmbxYmUsCGGTS95VzNkVhbMoC3zjQm/frW3XcU8CgK2ICs7OoB4hVYlVFtNBw04aV4h5PlQsViiGe9+A0KhCBYaAgfzNQenr2aVOfz/XuJKcO9Gnm3smUOM3XVolvmkt+IxU6PzZNsp1Bsb8dCKkwO8k7s6ksxVFYBGyklmK2P4jgDQG5I79DW3G4zXBIzEEG7yNJfKDlBLXOUZybeOte8PudIkjSC12AFrqAoBJAWyjvY8bmuS0+o2tRpz+fh+4U4Xy0aabeaURwPnymYAnMZHC9TNYZbE+F9Kgn3umWHnA2ZueEfaZARcXPWNxoTx8L8K377lyEIFOTmuwUYXAy5bdYG4sahl3AZwAxYkOZM3OWPOG1mOUAG1tBa3iDXYaavjdTn8+9/a3UOcO9Gqwu887xs5YqBkKk86BZ2II8Wt1esunW8q94LeLEOrsxPULiw54XKOV0bKQw6pPVBPCs6Pk6ZVZQzWfLfrrcZCWAWyiwub24VPBuRKilQ72Ob/aDQs2ZiOroSSfU0nptRnbCfPjwFUh1aNPgd58RKXbhCqBweclzEFbqQGVbqcrC9h3cax9l75zyypGc3X4nM6W6pY5b3z2CkHs2JH61vE5PStsoIyoU/as11KlRctckqGa3hmNecLydmJldbgobr1xYaBSLAWIKqqm9z1RrfWp+z1bS/Lnxjnn4+pzfHGUV6PfuYsBmFjkNs5v15Clu3xFr8PkKvOw9ovzoRmLK1xqb2IFxb0rUnk/aygaBRGujL1ljOZQ11PebkixqwbI2G0b53I0vYDXU+NWUaGp9opypxlFJ5vfjH7kZzp7Gm0zeUpSvszyxSlKAUpSgFKUoBSlKAVFiuw3wn6VLUWK7DfCfpQDC9hfhH0qWosL2F+EfSpaAUpSgFKUoBSlKAUpSgFK8vIF4m1QjEHRiAFNv1APC9Qc0nZnbGRSvisCLjUV9qZwUpSgFKUoBXiWUIpZiFVQSSTYADUknuFaLfPetMBh2fNH0gj8ON2tm1F9BrYC/h4XFaneLeZ5sGFw+G6U88N5BGS0aKwswzLYs18wCgg9W+ml4SmldGqlpak9srYbtfjz5Lbs/aUWIQSQuskZuMym4uOI/WsmuR8lm9LQwyRGJeYjbNK6k51D6c46HtRrlAJWxUAGx1NdNx+8GGw7BZsRDE5FwskiISpuAQGINtDr5GuU5743Ja3SvTVXDp0M+larYO9OGxwY4aVZAmXNa4tmF1vfx1+YI4g1l4/asOHAM0scQJsDI6oCfLMRerDGZVK1Wxt6cLjGdcPMkjR9oKeHWK3HiLqdRpw8Reba224sKoaZiqsbA5XbXwOUG3zoDPpWl2LvjhcYQuHkLkjN+zkXQeJZQBXibffBplzTABhmvlewTrWZzayIcjWZrA6WvcUBvaUpQClKUApSlAKUpQCosV2G+E/SpaixXYb4T9KAYXsL8I+lS1Fhewvwj6VLQClKUApSlAKUpQClKUBgxy3NwbkEr+l7EfThSMnnCNb2W7ENY2JzW9frXzFYcqSyrmB1IBsdP8axlxrFiObkvYa3Ov66aCvJnV7OSjU5v3POOheo3V0ZiTdde4tc29B/h/Oue7y7bxUVljkxKt0vrhGw06rY86yByyOqiFGkyOLBWsSFtboWDw5vmYWa1gPAf+d1ah9wMIWVyJsymQgjETp1pmLSk5XF2YtYk9wUcABW6hu23l1KpWvgq+/O350wuCKdI52VrNkdY5ChIBISJmQsbrlPWUF1Futp83G3knmxOISTEtKqpK6qrYU9YkM3VzM0aqJEVBndNesVIKi4Dc+ARQRDOEwxBi61yFVgyJmNyUVlQhb/AOyS97V62fulDA+dTIWKOl3cv+1IaVjfUu5RLsb9gAWAtWgicxw282LlXKk+IkZutZZsK5aUwYh8qGK7pGzQx5Rw0ce7XXdkPfDxESc6DGhEh/PdR1/73H51ooeTrCrk62IYIqKM08jdWNJEWxJzJpM+ilRwtarJh8OsaKiKFRAFVRoAqiwAHcABQHOttYFItvYZ5bMJUcgvqokXOIwBwAUZPmb8TW3h3zf8M9WSNpDeSON7NHkJAWxYK5YEjM18gUkda4z99N2+lxo6352Fsyle1lNs2T+0CFceJjA4E1l7MxkgiIlh/GUXvGOpLpoyH8hb3XsRfvAvVCi1J/E9SdaFSlBtXaW23q7NfH5HO93gF2/JzY/AnM6nTQ/hiRwR8RXTzqwb77NxDTQ9GbELFBGhIjQOLnEwhQtwS7ZEdiNbCMX0c3zt2d3GTEGeSxZFkBIGjYid8+IZf7C2SNT/AGW8K221YcWWbmHQIVFgwuQ9zc8OFiP+mu0o7Uyv8QrKrONuiS+HX4FO2FhMb0PEwxpiI5w6c0ZLRBYS5yrHqULCMB3K6ZpsvFLCDaeycdLh4RIk7YmKLGtnV7MHJRIbsva0LPkFyQnAnSrvB0tlOfIhzta1riPgpPEX7/lUSxY8suZoQoKXyg9YFRzt7+BLZeHBb94q488rW7WFxKnGqIZ4mfnHw9wiKqSyNKl2uVMpeZww1KrAoI1Gb5vNsrGT4XWN5WinaZVbIXCFGsqhbCSwmZba9g2v1atWC6bdTLzOXXMq3vb8uU9xta/+FQzHHhD+wY5T2QQc1joLm1vA+Nr6XoCj7j7s4nCS4gvDmjiw8kI6pBdiA9kHVMguuXQ210NaaXcvFDLGMMfzggxWDxhZHIBR8i2L2UEoSWjUNlVsnVnmxjTMqrGsQKWZtdCOvwOtvlrbzt8n6dZSnMZ8ozKxbLn4nKwGbvy38ibDhQG6Q6CvVfF4a8a+0ApSlAKUpQClKUAqLFdhvhP0qWosV2G+E/SgMKDaqhVFm0A7h4frUntdPBvQfelKAe108G9B96e108G9B96UoB7XTwb0H3p7XTwb0H3pSgHtdPBvQfentdPBvQfelKAe108G9B96e108G9B96UoB7XTwb0H3p7XTwb0H3pSgHtdPBvQfentdPBvQfelKAe108G9B96e108G9B96UoB7XTwb0H3p7XTwb0H3pSgHtdPBvQfentdPBvQfelKAe108G9B96e108G9B96UoB7XTwb0H3p7XTwb0H3pSgHtdPBvQfentdPBvQfelKAe108G9B96e108G9B96UoB7XTwb0H3p7XTwb0H3pSgHtdPBvQfentdPBvQfelKAe108G9B96e108G9B96UoB7XTwb0H3p7XTwb0H3pSgHtdPBvQfeo59qqVYWbUHuHh+tKU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Picture 4" descr="http://tpa.judicial.gov.tw/archive/980218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033" y="3621749"/>
            <a:ext cx="6346825" cy="22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pa.judicial.gov.tw/archive/980218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033" y="5916163"/>
            <a:ext cx="6346825" cy="6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行動四.關懷協助</a:t>
            </a:r>
          </a:p>
        </p:txBody>
      </p:sp>
    </p:spTree>
    <p:extLst>
      <p:ext uri="{BB962C8B-B14F-4D97-AF65-F5344CB8AC3E}">
        <p14:creationId xmlns:p14="http://schemas.microsoft.com/office/powerpoint/2010/main" val="3235714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724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勇於拒毒 保護自己</a:t>
            </a:r>
          </a:p>
        </p:txBody>
      </p:sp>
      <p:sp>
        <p:nvSpPr>
          <p:cNvPr id="4" name="副標題 1"/>
          <p:cNvSpPr txBox="1">
            <a:spLocks/>
          </p:cNvSpPr>
          <p:nvPr/>
        </p:nvSpPr>
        <p:spPr>
          <a:xfrm>
            <a:off x="827584" y="5301208"/>
            <a:ext cx="7560840" cy="936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b="1" dirty="0">
                <a:solidFill>
                  <a:srgbClr val="006600"/>
                </a:solidFill>
                <a:latin typeface="Arial" pitchFamily="34" charset="0"/>
                <a:ea typeface="標楷體" pitchFamily="65" charset="-120"/>
              </a:rPr>
              <a:t>衛生福利部食品藥物管理</a:t>
            </a:r>
            <a:r>
              <a:rPr lang="zh-TW" altLang="en-US" b="1" dirty="0" smtClean="0">
                <a:solidFill>
                  <a:srgbClr val="006600"/>
                </a:solidFill>
                <a:latin typeface="Arial" pitchFamily="34" charset="0"/>
                <a:ea typeface="標楷體" pitchFamily="65" charset="-120"/>
              </a:rPr>
              <a:t>署</a:t>
            </a:r>
            <a:r>
              <a:rPr lang="en-US" altLang="zh-TW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財團法人國範文教基金會</a:t>
            </a:r>
            <a:endParaRPr lang="en-US" altLang="zh-TW" b="1" dirty="0" smtClean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教育部</a:t>
            </a:r>
            <a:r>
              <a:rPr lang="en-US" altLang="zh-TW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臺北市政府教育局</a:t>
            </a:r>
            <a:r>
              <a:rPr lang="en-US" altLang="zh-TW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臺北市士林區天母國民小學</a:t>
            </a:r>
            <a:endParaRPr lang="zh-TW" altLang="en-US" b="1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2" name="Picture 4" descr="https://sp.yimg.com/xj/th?id=OIP.M581db121cd9b53ffdd10cf6f53485b45o0&amp;pid=15.1&amp;P=0&amp;w=192&amp;h=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4032448" cy="3444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715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340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藥物濫用知識題庫</a:t>
            </a:r>
            <a:endParaRPr kumimoji="0"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440160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吸食非法藥物和精神病症狀</a:t>
            </a:r>
            <a:r>
              <a:rPr lang="en-US" altLang="zh-TW" sz="4000" dirty="0"/>
              <a:t>(</a:t>
            </a:r>
            <a:r>
              <a:rPr lang="zh-TW" altLang="en-US" sz="4000" dirty="0"/>
              <a:t>如被害妄想、幻覺、多疑</a:t>
            </a:r>
            <a:r>
              <a:rPr lang="en-US" altLang="zh-TW" sz="4000" dirty="0"/>
              <a:t>…</a:t>
            </a:r>
            <a:r>
              <a:rPr lang="zh-TW" altLang="en-US" sz="4000" dirty="0"/>
              <a:t>等</a:t>
            </a:r>
            <a:r>
              <a:rPr lang="en-US" altLang="zh-TW" sz="4000" dirty="0"/>
              <a:t>)</a:t>
            </a:r>
            <a:r>
              <a:rPr lang="zh-TW" altLang="en-US" sz="4000" dirty="0"/>
              <a:t>沒有關係</a:t>
            </a:r>
          </a:p>
        </p:txBody>
      </p:sp>
      <p:sp>
        <p:nvSpPr>
          <p:cNvPr id="7" name="矩形 6"/>
          <p:cNvSpPr/>
          <p:nvPr/>
        </p:nvSpPr>
        <p:spPr>
          <a:xfrm>
            <a:off x="2286000" y="4365104"/>
            <a:ext cx="1493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200" dirty="0" smtClean="0"/>
              <a:t>x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783667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340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藥物濫用知識題庫</a:t>
            </a:r>
            <a:endParaRPr kumimoji="0"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440160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吸食非法藥物的人，會因為注意力不集中而造成意外傷亡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2286000" y="4365104"/>
            <a:ext cx="1493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200" dirty="0" smtClean="0"/>
              <a:t>o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9017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340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藥物濫用知識題庫</a:t>
            </a:r>
            <a:endParaRPr kumimoji="0"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440160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對於非法藥物，如果偶爾使用</a:t>
            </a:r>
            <a:r>
              <a:rPr lang="en-US" altLang="zh-TW" sz="4000" dirty="0"/>
              <a:t>1</a:t>
            </a:r>
            <a:r>
              <a:rPr lang="zh-TW" altLang="en-US" sz="4000" dirty="0"/>
              <a:t>次也會造成身心影響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2286000" y="4365104"/>
            <a:ext cx="1493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200" dirty="0" smtClean="0"/>
              <a:t>o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320688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340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藥物濫用知識題庫</a:t>
            </a:r>
            <a:endParaRPr kumimoji="0"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440160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毒品會偽裝成無害的外觀包裝，例如：軟糖、巧克力、果凍、茶包</a:t>
            </a:r>
            <a:r>
              <a:rPr lang="en-US" altLang="zh-TW" sz="4000" dirty="0"/>
              <a:t>…</a:t>
            </a:r>
            <a:r>
              <a:rPr lang="zh-TW" altLang="en-US" sz="4000" dirty="0"/>
              <a:t>等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2286000" y="4365104"/>
            <a:ext cx="1493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200" dirty="0" smtClean="0"/>
              <a:t>o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68808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340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藥物濫用知識題庫</a:t>
            </a:r>
            <a:endParaRPr kumimoji="0"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440160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有吸菸、喝酒或嚼檳榔行為的青少年，比較「不會」想用非法藥物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2286000" y="4365104"/>
            <a:ext cx="1493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200" dirty="0" smtClean="0"/>
              <a:t>x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098820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340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藥物濫用知識題庫</a:t>
            </a:r>
            <a:endParaRPr kumimoji="0"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872208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毒品危害防制中心設有</a:t>
            </a:r>
            <a:r>
              <a:rPr lang="en-US" altLang="zh-TW" sz="4000" dirty="0"/>
              <a:t>24</a:t>
            </a:r>
            <a:r>
              <a:rPr lang="zh-TW" altLang="en-US" sz="4000" dirty="0"/>
              <a:t>小時免付費戒毒成功專線電話，其電話號碼是多少？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1115615" y="3933057"/>
            <a:ext cx="57606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(1) 0800-770885</a:t>
            </a:r>
            <a:r>
              <a:rPr lang="zh-TW" altLang="en-US" sz="2400" dirty="0" smtClean="0"/>
              <a:t>。 </a:t>
            </a:r>
            <a:endParaRPr lang="zh-TW" altLang="en-US" sz="2400" dirty="0"/>
          </a:p>
          <a:p>
            <a:endParaRPr lang="zh-TW" altLang="en-US" sz="2400" dirty="0"/>
          </a:p>
          <a:p>
            <a:r>
              <a:rPr lang="en-US" altLang="zh-TW" sz="2400" dirty="0"/>
              <a:t>(2) 0800-085717</a:t>
            </a:r>
            <a:r>
              <a:rPr lang="zh-TW" altLang="en-US" sz="2400" dirty="0"/>
              <a:t>。 </a:t>
            </a:r>
          </a:p>
          <a:p>
            <a:endParaRPr lang="zh-TW" altLang="en-US" sz="2400" dirty="0"/>
          </a:p>
          <a:p>
            <a:r>
              <a:rPr lang="en-US" altLang="zh-TW" sz="2400" dirty="0"/>
              <a:t>(3) 0800-531531</a:t>
            </a:r>
            <a:r>
              <a:rPr lang="zh-TW" altLang="en-US" sz="2400" dirty="0"/>
              <a:t>。 </a:t>
            </a:r>
          </a:p>
          <a:p>
            <a:endParaRPr lang="zh-TW" altLang="en-US" sz="2400" dirty="0"/>
          </a:p>
          <a:p>
            <a:r>
              <a:rPr lang="en-US" altLang="zh-TW" sz="2400" dirty="0"/>
              <a:t>(4) 0800-636363</a:t>
            </a:r>
            <a:r>
              <a:rPr lang="zh-TW" altLang="en-US" sz="2400" dirty="0"/>
              <a:t>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3928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272807" cy="1012974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大綱</a:t>
            </a:r>
            <a:endParaRPr lang="zh-TW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297363"/>
          </a:xfrm>
        </p:spPr>
        <p:txBody>
          <a:bodyPr/>
          <a:lstStyle/>
          <a:p>
            <a:endParaRPr lang="zh-TW" dirty="0"/>
          </a:p>
          <a:p>
            <a:pPr marL="0" indent="0">
              <a:buNone/>
            </a:pPr>
            <a:endParaRPr 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endParaRPr lang="zh-TW" altLang="en-US" sz="48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57929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TW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行動一 珍愛生命</a:t>
            </a:r>
            <a:r>
              <a:rPr lang="en-US" altLang="zh-TW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愛自己 </a:t>
            </a:r>
          </a:p>
          <a:p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行動二 防毒拒毒</a:t>
            </a:r>
            <a:r>
              <a:rPr lang="en-US" altLang="zh-TW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拒菸、酒、毒沾身</a:t>
            </a:r>
          </a:p>
          <a:p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行動三 知毒反毒</a:t>
            </a:r>
            <a:r>
              <a:rPr lang="en-US" altLang="zh-TW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打擊毒害、毒品止步</a:t>
            </a:r>
          </a:p>
          <a:p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行動四 關懷協助</a:t>
            </a:r>
            <a:r>
              <a:rPr lang="en-US" altLang="zh-TW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積極轉介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340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藥物濫用知識題庫</a:t>
            </a:r>
            <a:endParaRPr kumimoji="0"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296144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下列有關非法藥物的敘述，何者錯誤？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755576" y="321297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(1) </a:t>
            </a:r>
            <a:r>
              <a:rPr lang="zh-TW" altLang="en-US" sz="2400" dirty="0"/>
              <a:t>臺灣的非法藥物共分四級。 </a:t>
            </a:r>
          </a:p>
          <a:p>
            <a:endParaRPr lang="zh-TW" altLang="en-US" sz="2400" dirty="0"/>
          </a:p>
          <a:p>
            <a:r>
              <a:rPr lang="en-US" altLang="zh-TW" sz="2400" dirty="0">
                <a:solidFill>
                  <a:srgbClr val="FF0000"/>
                </a:solidFill>
              </a:rPr>
              <a:t>(2) </a:t>
            </a:r>
            <a:r>
              <a:rPr lang="zh-TW" altLang="en-US" sz="2400" dirty="0">
                <a:solidFill>
                  <a:srgbClr val="FF0000"/>
                </a:solidFill>
              </a:rPr>
              <a:t>只要意志力夠強，偶爾使用非法藥物也不會成癮。</a:t>
            </a:r>
            <a:r>
              <a:rPr lang="zh-TW" altLang="en-US" sz="2400" dirty="0"/>
              <a:t> </a:t>
            </a:r>
            <a:r>
              <a:rPr lang="zh-TW" altLang="en-US" sz="2400" dirty="0" smtClean="0"/>
              <a:t>  </a:t>
            </a:r>
            <a:endParaRPr lang="zh-TW" altLang="en-US" sz="2400" dirty="0"/>
          </a:p>
          <a:p>
            <a:endParaRPr lang="zh-TW" altLang="en-US" sz="2400" dirty="0"/>
          </a:p>
          <a:p>
            <a:r>
              <a:rPr lang="en-US" altLang="zh-TW" sz="2400" dirty="0"/>
              <a:t>(3) </a:t>
            </a:r>
            <a:r>
              <a:rPr lang="zh-TW" altLang="en-US" sz="2400" dirty="0"/>
              <a:t>若曾使用非法藥物，可向學校師長求助 </a:t>
            </a:r>
          </a:p>
          <a:p>
            <a:endParaRPr lang="zh-TW" altLang="en-US" sz="2400" dirty="0"/>
          </a:p>
          <a:p>
            <a:r>
              <a:rPr lang="en-US" altLang="zh-TW" sz="2400" dirty="0"/>
              <a:t>(4) </a:t>
            </a:r>
            <a:r>
              <a:rPr lang="zh-TW" altLang="en-US" sz="2400" dirty="0"/>
              <a:t>運輸或販賣非法藥物都是違法的行為。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86235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340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藥物濫用知識題庫</a:t>
            </a:r>
            <a:endParaRPr kumimoji="0"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440160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當你心情難過時，怎樣紓解壓力是有益於身心健康的？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467545" y="3933057"/>
            <a:ext cx="69882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(1) </a:t>
            </a:r>
            <a:r>
              <a:rPr lang="zh-TW" altLang="en-US" sz="2400" dirty="0"/>
              <a:t>吃炸雞、薯條，喝可樂。 </a:t>
            </a:r>
          </a:p>
          <a:p>
            <a:endParaRPr lang="zh-TW" altLang="en-US" sz="2400" dirty="0"/>
          </a:p>
          <a:p>
            <a:r>
              <a:rPr lang="en-US" altLang="zh-TW" sz="2400" dirty="0"/>
              <a:t>(2) </a:t>
            </a:r>
            <a:r>
              <a:rPr lang="zh-TW" altLang="en-US" sz="2400" dirty="0"/>
              <a:t>不告訴別人，躲起來自己哭。 </a:t>
            </a:r>
          </a:p>
          <a:p>
            <a:endParaRPr lang="zh-TW" altLang="en-US" sz="2400" dirty="0"/>
          </a:p>
          <a:p>
            <a:r>
              <a:rPr lang="en-US" altLang="zh-TW" sz="2400" dirty="0">
                <a:solidFill>
                  <a:srgbClr val="FF0000"/>
                </a:solidFill>
              </a:rPr>
              <a:t>(3) </a:t>
            </a:r>
            <a:r>
              <a:rPr lang="zh-TW" altLang="en-US" sz="2400" dirty="0">
                <a:solidFill>
                  <a:srgbClr val="FF0000"/>
                </a:solidFill>
              </a:rPr>
              <a:t>多到戶外活動。 </a:t>
            </a:r>
          </a:p>
          <a:p>
            <a:endParaRPr lang="zh-TW" altLang="en-US" sz="2400" dirty="0"/>
          </a:p>
          <a:p>
            <a:r>
              <a:rPr lang="en-US" altLang="zh-TW" sz="2400" dirty="0"/>
              <a:t>(4) </a:t>
            </a:r>
            <a:r>
              <a:rPr lang="zh-TW" altLang="en-US" sz="2400" dirty="0"/>
              <a:t>喝酒或吸菸解悶。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894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340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藥物濫用知識題庫</a:t>
            </a:r>
            <a:endParaRPr kumimoji="0"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792088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以下敘述何者錯誤？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467544" y="2708920"/>
            <a:ext cx="82809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(1) </a:t>
            </a:r>
            <a:r>
              <a:rPr lang="zh-TW" altLang="en-US" sz="2400" dirty="0"/>
              <a:t>心理的癮</a:t>
            </a:r>
            <a:r>
              <a:rPr lang="en-US" altLang="zh-TW" sz="2400" dirty="0"/>
              <a:t>(</a:t>
            </a:r>
            <a:r>
              <a:rPr lang="zh-TW" altLang="en-US" sz="2400" dirty="0"/>
              <a:t>依賴性</a:t>
            </a:r>
            <a:r>
              <a:rPr lang="en-US" altLang="zh-TW" sz="2400" dirty="0"/>
              <a:t>)</a:t>
            </a:r>
            <a:r>
              <a:rPr lang="zh-TW" altLang="en-US" sz="2400" dirty="0"/>
              <a:t>比生理的癮</a:t>
            </a:r>
            <a:r>
              <a:rPr lang="en-US" altLang="zh-TW" sz="2400" dirty="0"/>
              <a:t>(</a:t>
            </a:r>
            <a:r>
              <a:rPr lang="zh-TW" altLang="en-US" sz="2400" dirty="0"/>
              <a:t>依賴性</a:t>
            </a:r>
            <a:r>
              <a:rPr lang="en-US" altLang="zh-TW" sz="2400" dirty="0"/>
              <a:t>)</a:t>
            </a:r>
            <a:r>
              <a:rPr lang="zh-TW" altLang="en-US" sz="2400" dirty="0"/>
              <a:t>難戒。 </a:t>
            </a:r>
          </a:p>
          <a:p>
            <a:endParaRPr lang="zh-TW" altLang="en-US" sz="2400" dirty="0"/>
          </a:p>
          <a:p>
            <a:r>
              <a:rPr lang="en-US" altLang="zh-TW" sz="2400" dirty="0">
                <a:solidFill>
                  <a:srgbClr val="FF0000"/>
                </a:solidFill>
              </a:rPr>
              <a:t>(2) </a:t>
            </a:r>
            <a:r>
              <a:rPr lang="zh-TW" altLang="en-US" sz="2400" dirty="0">
                <a:solidFill>
                  <a:srgbClr val="FF0000"/>
                </a:solidFill>
              </a:rPr>
              <a:t>只有使用一次非法藥物不會對身心健康造成危害。 </a:t>
            </a:r>
          </a:p>
          <a:p>
            <a:endParaRPr lang="zh-TW" altLang="en-US" sz="2400" dirty="0"/>
          </a:p>
          <a:p>
            <a:r>
              <a:rPr lang="en-US" altLang="zh-TW" sz="2400" dirty="0"/>
              <a:t>(3) </a:t>
            </a:r>
            <a:r>
              <a:rPr lang="zh-TW" altLang="en-US" sz="2400" dirty="0"/>
              <a:t>去出入份子複雜的網咖打電動是可能讓人接觸非法藥物的場所。 </a:t>
            </a:r>
          </a:p>
          <a:p>
            <a:endParaRPr lang="zh-TW" altLang="en-US" sz="2400" dirty="0"/>
          </a:p>
          <a:p>
            <a:r>
              <a:rPr lang="en-US" altLang="zh-TW" sz="2400" dirty="0"/>
              <a:t>(4) </a:t>
            </a:r>
            <a:r>
              <a:rPr lang="zh-TW" altLang="en-US" sz="2400" dirty="0"/>
              <a:t>正常的生活作息也是預防使用非法藥物的方法之ㄧ。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431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340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藥物濫用知識題庫</a:t>
            </a:r>
            <a:endParaRPr kumimoji="0"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52128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當有人邀我使用非法藥物的時候，以下哪一種作法比較不恰當？ 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467544" y="3068960"/>
            <a:ext cx="8280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(1) </a:t>
            </a:r>
            <a:r>
              <a:rPr lang="zh-TW" altLang="en-US" sz="2400" dirty="0"/>
              <a:t>告訴他我爸媽管得很嚴，所以我不敢使用。 </a:t>
            </a:r>
          </a:p>
          <a:p>
            <a:endParaRPr lang="zh-TW" altLang="en-US" sz="2400" dirty="0"/>
          </a:p>
          <a:p>
            <a:r>
              <a:rPr lang="en-US" altLang="zh-TW" sz="2400" dirty="0"/>
              <a:t>(2) </a:t>
            </a:r>
            <a:r>
              <a:rPr lang="zh-TW" altLang="en-US" sz="2400" dirty="0"/>
              <a:t>告訴他我膽子很小，怕被責備所以不敢使用。 </a:t>
            </a:r>
          </a:p>
          <a:p>
            <a:endParaRPr lang="zh-TW" altLang="en-US" sz="2400" dirty="0"/>
          </a:p>
          <a:p>
            <a:r>
              <a:rPr lang="en-US" altLang="zh-TW" sz="2400" dirty="0"/>
              <a:t>(3) </a:t>
            </a:r>
            <a:r>
              <a:rPr lang="zh-TW" altLang="en-US" sz="2400" dirty="0"/>
              <a:t>告訴對方，表示自己不敢使用。 </a:t>
            </a:r>
          </a:p>
          <a:p>
            <a:endParaRPr lang="zh-TW" altLang="en-US" sz="2400" dirty="0"/>
          </a:p>
          <a:p>
            <a:r>
              <a:rPr lang="en-US" altLang="zh-TW" sz="2400" dirty="0">
                <a:solidFill>
                  <a:srgbClr val="FF0000"/>
                </a:solidFill>
              </a:rPr>
              <a:t>(4) </a:t>
            </a:r>
            <a:r>
              <a:rPr lang="zh-TW" altLang="en-US" sz="2400" dirty="0">
                <a:solidFill>
                  <a:srgbClr val="FF0000"/>
                </a:solidFill>
              </a:rPr>
              <a:t>想說又不好意思說，沒有明確表示拒絕</a:t>
            </a:r>
            <a:r>
              <a:rPr lang="zh-TW" altLang="en-US" sz="2400" dirty="0" smtClean="0">
                <a:solidFill>
                  <a:srgbClr val="FF0000"/>
                </a:solidFill>
              </a:rPr>
              <a:t>。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69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399" y="1600200"/>
            <a:ext cx="8494713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愛自己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每個生命都是珍貴的，但總會面臨各種壓力與誘惑，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做正確的決定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，結果將完全不同。</a:t>
            </a:r>
            <a:endParaRPr lang="zh-TW" altLang="en-US" sz="3200" dirty="0" smtClean="0">
              <a:latin typeface="Calibri" pitchFamily="34" charset="0"/>
              <a:ea typeface="新細明體" pitchFamily="18" charset="-120"/>
            </a:endParaRPr>
          </a:p>
          <a:p>
            <a:endParaRPr lang="zh-TW" altLang="en-US" dirty="0" smtClean="0">
              <a:solidFill>
                <a:srgbClr val="333399"/>
              </a:solidFill>
              <a:latin typeface="Calibri" pitchFamily="34" charset="0"/>
              <a:ea typeface="新細明體" pitchFamily="18" charset="-120"/>
            </a:endParaRPr>
          </a:p>
          <a:p>
            <a:pPr>
              <a:buFontTx/>
              <a:buNone/>
            </a:pPr>
            <a:endParaRPr lang="zh-TW" altLang="en-US" dirty="0" smtClean="0">
              <a:solidFill>
                <a:srgbClr val="333399"/>
              </a:solidFill>
              <a:ea typeface="新細明體" pitchFamily="18" charset="-120"/>
            </a:endParaRPr>
          </a:p>
        </p:txBody>
      </p:sp>
      <p:sp>
        <p:nvSpPr>
          <p:cNvPr id="11" name="雲朵形圖說文字 6"/>
          <p:cNvSpPr>
            <a:spLocks noChangeArrowheads="1"/>
          </p:cNvSpPr>
          <p:nvPr/>
        </p:nvSpPr>
        <p:spPr bwMode="auto">
          <a:xfrm>
            <a:off x="4100513" y="3375025"/>
            <a:ext cx="1498600" cy="6223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28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好奇</a:t>
            </a:r>
          </a:p>
        </p:txBody>
      </p:sp>
      <p:sp>
        <p:nvSpPr>
          <p:cNvPr id="12" name="雲朵形圖說文字 7"/>
          <p:cNvSpPr>
            <a:spLocks noChangeArrowheads="1"/>
          </p:cNvSpPr>
          <p:nvPr/>
        </p:nvSpPr>
        <p:spPr bwMode="auto">
          <a:xfrm>
            <a:off x="1204913" y="3719513"/>
            <a:ext cx="2468562" cy="622300"/>
          </a:xfrm>
          <a:prstGeom prst="cloudCallout">
            <a:avLst>
              <a:gd name="adj1" fmla="val 34907"/>
              <a:gd name="adj2" fmla="val 69875"/>
            </a:avLst>
          </a:prstGeom>
          <a:solidFill>
            <a:schemeClr val="accent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28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尋求刺激</a:t>
            </a:r>
          </a:p>
        </p:txBody>
      </p:sp>
      <p:sp>
        <p:nvSpPr>
          <p:cNvPr id="13" name="雲朵形圖說文字 8"/>
          <p:cNvSpPr>
            <a:spLocks noChangeArrowheads="1"/>
          </p:cNvSpPr>
          <p:nvPr/>
        </p:nvSpPr>
        <p:spPr bwMode="auto">
          <a:xfrm>
            <a:off x="900113" y="4579938"/>
            <a:ext cx="2468562" cy="622300"/>
          </a:xfrm>
          <a:prstGeom prst="cloudCallout">
            <a:avLst>
              <a:gd name="adj1" fmla="val 34907"/>
              <a:gd name="adj2" fmla="val 69875"/>
            </a:avLst>
          </a:prstGeom>
          <a:solidFill>
            <a:schemeClr val="accent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2800" b="1" dirty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生活沉悶</a:t>
            </a:r>
          </a:p>
        </p:txBody>
      </p:sp>
      <p:sp>
        <p:nvSpPr>
          <p:cNvPr id="14" name="雲朵形圖說文字 9"/>
          <p:cNvSpPr>
            <a:spLocks noChangeArrowheads="1"/>
          </p:cNvSpPr>
          <p:nvPr/>
        </p:nvSpPr>
        <p:spPr bwMode="auto">
          <a:xfrm>
            <a:off x="6107113" y="3552825"/>
            <a:ext cx="2921000" cy="6223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2600" b="1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家庭不和諧</a:t>
            </a:r>
          </a:p>
        </p:txBody>
      </p:sp>
      <p:sp>
        <p:nvSpPr>
          <p:cNvPr id="15" name="雲朵形圖說文字 10"/>
          <p:cNvSpPr>
            <a:spLocks noChangeArrowheads="1"/>
          </p:cNvSpPr>
          <p:nvPr/>
        </p:nvSpPr>
        <p:spPr bwMode="auto">
          <a:xfrm>
            <a:off x="6238875" y="5202238"/>
            <a:ext cx="2657475" cy="1209675"/>
          </a:xfrm>
          <a:prstGeom prst="cloudCallout">
            <a:avLst>
              <a:gd name="adj1" fmla="val -43713"/>
              <a:gd name="adj2" fmla="val 59579"/>
            </a:avLst>
          </a:prstGeom>
          <a:solidFill>
            <a:schemeClr val="accent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2800" b="1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對毒品</a:t>
            </a:r>
            <a:endParaRPr kumimoji="0" lang="en-US" altLang="zh-TW" sz="2800" b="1">
              <a:solidFill>
                <a:srgbClr val="CC00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kumimoji="0" lang="zh-TW" altLang="en-US" sz="2800" b="1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認識不清</a:t>
            </a:r>
          </a:p>
        </p:txBody>
      </p:sp>
      <p:sp>
        <p:nvSpPr>
          <p:cNvPr id="16" name="雲朵形圖說文字 12"/>
          <p:cNvSpPr>
            <a:spLocks noChangeArrowheads="1"/>
          </p:cNvSpPr>
          <p:nvPr/>
        </p:nvSpPr>
        <p:spPr bwMode="auto">
          <a:xfrm>
            <a:off x="1114425" y="5419725"/>
            <a:ext cx="2470150" cy="622300"/>
          </a:xfrm>
          <a:prstGeom prst="cloudCallout">
            <a:avLst>
              <a:gd name="adj1" fmla="val 34907"/>
              <a:gd name="adj2" fmla="val 69875"/>
            </a:avLst>
          </a:prstGeom>
          <a:solidFill>
            <a:schemeClr val="accent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2800" b="1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害怕拒絕</a:t>
            </a:r>
          </a:p>
        </p:txBody>
      </p:sp>
      <p:sp>
        <p:nvSpPr>
          <p:cNvPr id="17" name="投影片編號版面配置區 11"/>
          <p:cNvSpPr txBox="1">
            <a:spLocks noGrp="1"/>
          </p:cNvSpPr>
          <p:nvPr/>
        </p:nvSpPr>
        <p:spPr bwMode="auto">
          <a:xfrm>
            <a:off x="6940550" y="6602413"/>
            <a:ext cx="22352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endParaRPr kumimoji="0" lang="en-US" altLang="zh-TW" sz="1600">
              <a:latin typeface="Times New Roman" pitchFamily="18" charset="0"/>
              <a:ea typeface="標楷體" pitchFamily="65" charset="-120"/>
              <a:cs typeface="華康中圓體"/>
            </a:endParaRPr>
          </a:p>
        </p:txBody>
      </p:sp>
      <p:pic>
        <p:nvPicPr>
          <p:cNvPr id="18" name="Picture 12" descr="P10-P11¤£©¯ºÖªº¿ï¾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4175125"/>
            <a:ext cx="24145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雲朵形圖說文字 9"/>
          <p:cNvSpPr>
            <a:spLocks noChangeArrowheads="1"/>
          </p:cNvSpPr>
          <p:nvPr/>
        </p:nvSpPr>
        <p:spPr bwMode="auto">
          <a:xfrm>
            <a:off x="6238875" y="4378325"/>
            <a:ext cx="2622550" cy="622300"/>
          </a:xfrm>
          <a:prstGeom prst="cloudCallout">
            <a:avLst>
              <a:gd name="adj1" fmla="val -36727"/>
              <a:gd name="adj2" fmla="val 71144"/>
            </a:avLst>
          </a:prstGeom>
          <a:solidFill>
            <a:schemeClr val="accent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2600" b="1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課業壓力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行動一.珍愛生命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09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kumimoji="0" lang="zh-TW" altLang="en-US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學習交友技巧</a:t>
            </a:r>
            <a:endParaRPr kumimoji="0" lang="zh-TW" altLang="en-US" sz="3600" b="1" kern="0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kumimoji="0" lang="zh-TW" altLang="en-US" kern="0" dirty="0" smtClean="0">
                <a:latin typeface="標楷體" pitchFamily="65" charset="-120"/>
                <a:ea typeface="標楷體" pitchFamily="65" charset="-120"/>
              </a:rPr>
              <a:t>結交品行行為</a:t>
            </a: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正當的朋友</a:t>
            </a:r>
            <a:endParaRPr kumimoji="0" lang="en-US" altLang="zh-TW" b="1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kumimoji="0" lang="zh-TW" altLang="en-US" kern="0" dirty="0" smtClean="0">
                <a:latin typeface="標楷體" pitchFamily="65" charset="-120"/>
                <a:ea typeface="標楷體" pitchFamily="65" charset="-120"/>
              </a:rPr>
              <a:t>從事</a:t>
            </a: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健康休閒活動</a:t>
            </a:r>
            <a:endParaRPr kumimoji="0" lang="en-US" altLang="zh-TW" b="1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kumimoji="0" lang="zh-TW" altLang="en-US" kern="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正確的人生目標與價值觀  </a:t>
            </a:r>
            <a:endParaRPr kumimoji="0" lang="zh-TW" altLang="en-US" b="1" kern="0" dirty="0" smtClean="0">
              <a:solidFill>
                <a:srgbClr val="FF0000"/>
              </a:solidFill>
              <a:latin typeface="Calibri" charset="0"/>
              <a:ea typeface="新細明體" pitchFamily="18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kumimoji="0" lang="zh-TW" altLang="en-US" sz="2800" b="1" kern="0" dirty="0" smtClean="0">
                <a:solidFill>
                  <a:srgbClr val="FF0000"/>
                </a:solidFill>
                <a:latin typeface="Calibri" charset="0"/>
                <a:ea typeface="新細明體" pitchFamily="18" charset="-120"/>
              </a:rPr>
              <a:t> </a:t>
            </a:r>
          </a:p>
          <a:p>
            <a:pPr eaLnBrk="1" hangingPunct="1">
              <a:defRPr/>
            </a:pPr>
            <a:endParaRPr kumimoji="0" lang="zh-TW" altLang="en-US" sz="2800" kern="0" dirty="0" smtClean="0">
              <a:ea typeface="新細明體" pitchFamily="18" charset="-12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92550"/>
            <a:ext cx="45958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行動一.珍愛生命</a:t>
            </a:r>
          </a:p>
        </p:txBody>
      </p:sp>
    </p:spTree>
    <p:extLst>
      <p:ext uri="{BB962C8B-B14F-4D97-AF65-F5344CB8AC3E}">
        <p14:creationId xmlns:p14="http://schemas.microsoft.com/office/powerpoint/2010/main" val="4145294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ces_principal\Desktop\20161229105433830158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8671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行動二.防毒拒毒</a:t>
            </a:r>
          </a:p>
        </p:txBody>
      </p:sp>
      <p:pic>
        <p:nvPicPr>
          <p:cNvPr id="1027" name="Picture 3" descr="C:\Users\dces_principal\Desktop\2017062016590643569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78" y="2149739"/>
            <a:ext cx="4327482" cy="305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55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600200"/>
            <a:ext cx="8286750" cy="4421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遠離是非場所</a:t>
            </a:r>
            <a:endParaRPr lang="en-US" altLang="zh-TW" sz="3600" b="1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zh-TW" altLang="en-US" sz="3600" b="1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不幸被性侵或遭受其他傷害應把握時間撥打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1996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1999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（台北地區）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等專線，或尋求親近親友的協助</a:t>
            </a:r>
          </a:p>
          <a:p>
            <a:pPr marL="0" indent="0">
              <a:buFontTx/>
              <a:buNone/>
              <a:defRPr/>
            </a:pPr>
            <a:endParaRPr lang="zh-TW" altLang="en-US" sz="2800" dirty="0" smtClean="0">
              <a:ea typeface="新細明體" pitchFamily="18" charset="-12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286000"/>
            <a:ext cx="38719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644900"/>
            <a:ext cx="43672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86000"/>
            <a:ext cx="45974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3644900"/>
            <a:ext cx="41243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行動二.防毒拒毒</a:t>
            </a:r>
          </a:p>
        </p:txBody>
      </p:sp>
    </p:spTree>
    <p:extLst>
      <p:ext uri="{BB962C8B-B14F-4D97-AF65-F5344CB8AC3E}">
        <p14:creationId xmlns:p14="http://schemas.microsoft.com/office/powerpoint/2010/main" val="1572362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43A"/>
              </a:clrFrom>
              <a:clrTo>
                <a:srgbClr val="FFF4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241425"/>
            <a:ext cx="7345363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116632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行動二.防毒拒毒</a:t>
            </a:r>
          </a:p>
        </p:txBody>
      </p:sp>
    </p:spTree>
    <p:extLst>
      <p:ext uri="{BB962C8B-B14F-4D97-AF65-F5344CB8AC3E}">
        <p14:creationId xmlns:p14="http://schemas.microsoft.com/office/powerpoint/2010/main" val="3509577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556792"/>
            <a:ext cx="8229600" cy="45693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認識毒品作用</a:t>
            </a: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毒品依其對人體的作用，可分為</a:t>
            </a: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中樞神經抑制劑（如鴉片類、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K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他命）</a:t>
            </a: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中樞神經興奮劑（如安非他命、搖頭丸）</a:t>
            </a: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迷幻劑（如大麻、強力膠、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LSD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）。 </a:t>
            </a:r>
          </a:p>
          <a:p>
            <a:pPr>
              <a:spcBef>
                <a:spcPct val="0"/>
              </a:spcBef>
              <a:buFontTx/>
              <a:buNone/>
            </a:pP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/>
          </a:p>
        </p:txBody>
      </p:sp>
      <p:pic>
        <p:nvPicPr>
          <p:cNvPr id="6" name="Group 3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7777162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行動三.知毒反毒</a:t>
            </a:r>
          </a:p>
        </p:txBody>
      </p:sp>
    </p:spTree>
    <p:extLst>
      <p:ext uri="{BB962C8B-B14F-4D97-AF65-F5344CB8AC3E}">
        <p14:creationId xmlns:p14="http://schemas.microsoft.com/office/powerpoint/2010/main" val="2277617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了解新興毒品</a:t>
            </a:r>
            <a:r>
              <a:rPr lang="en-US" altLang="zh-TW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俱樂部藥物</a:t>
            </a:r>
            <a:r>
              <a:rPr lang="en-US" altLang="zh-TW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包括大麻、搖頭丸、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K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他命、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FM2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等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醫師指出吸食大量愷他命，恐會出現中毒、急性精神病等病症，甚至還會併發心律不整或呼吸衰竭，嚴重的話恐導致死亡。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 descr="F:\剪報\喵喵\990504喵喵害死17歲少女(蘋果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2889985" cy="237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X:\09管制藥品組\0904 濫用防制科\06林怡君\101年報紙\6月\101-6-27-蘋果-吸食會變啃臉魔，浴鹽侵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419872" cy="315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行動三.知毒反毒</a:t>
            </a:r>
          </a:p>
        </p:txBody>
      </p:sp>
      <p:sp>
        <p:nvSpPr>
          <p:cNvPr id="2" name="矩形 1"/>
          <p:cNvSpPr/>
          <p:nvPr/>
        </p:nvSpPr>
        <p:spPr>
          <a:xfrm>
            <a:off x="3203848" y="6325503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TW" b="1" dirty="0">
                <a:ea typeface="華康中圓體"/>
              </a:rPr>
              <a:t>99.5.4</a:t>
            </a:r>
            <a:r>
              <a:rPr lang="zh-TW" altLang="en-US" b="1" dirty="0">
                <a:ea typeface="華康中圓體"/>
              </a:rPr>
              <a:t> 蘋果日報</a:t>
            </a:r>
          </a:p>
        </p:txBody>
      </p:sp>
      <p:sp>
        <p:nvSpPr>
          <p:cNvPr id="4" name="矩形 3"/>
          <p:cNvSpPr/>
          <p:nvPr/>
        </p:nvSpPr>
        <p:spPr>
          <a:xfrm>
            <a:off x="7020272" y="6371664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TW" b="1" dirty="0" smtClean="0">
                <a:ea typeface="華康中圓體"/>
              </a:rPr>
              <a:t>101.6.27</a:t>
            </a:r>
            <a:r>
              <a:rPr lang="zh-TW" altLang="en-US" b="1" dirty="0" smtClean="0">
                <a:ea typeface="華康中圓體"/>
              </a:rPr>
              <a:t> </a:t>
            </a:r>
            <a:r>
              <a:rPr lang="zh-TW" altLang="en-US" b="1" dirty="0">
                <a:ea typeface="華康中圓體"/>
              </a:rPr>
              <a:t>蘋果日報</a:t>
            </a:r>
          </a:p>
        </p:txBody>
      </p:sp>
    </p:spTree>
    <p:extLst>
      <p:ext uri="{BB962C8B-B14F-4D97-AF65-F5344CB8AC3E}">
        <p14:creationId xmlns:p14="http://schemas.microsoft.com/office/powerpoint/2010/main" val="821097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file3246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1016745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675CFA-5D0F-486A-8429-AA6DD20EFC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file3246_2</Template>
  <TotalTime>0</TotalTime>
  <Words>971</Words>
  <Application>Microsoft Office PowerPoint</Application>
  <PresentationFormat>如螢幕大小 (4:3)</PresentationFormat>
  <Paragraphs>141</Paragraphs>
  <Slides>23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23</vt:i4>
      </vt:variant>
    </vt:vector>
  </HeadingPairs>
  <TitlesOfParts>
    <vt:vector size="26" baseType="lpstr">
      <vt:lpstr>file3246_2</vt:lpstr>
      <vt:lpstr>1_TS101674556</vt:lpstr>
      <vt:lpstr>自訂設計</vt:lpstr>
      <vt:lpstr>反轉毒害四行動      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吸食非法藥物和精神病症狀(如被害妄想、幻覺、多疑…等)沒有關係</vt:lpstr>
      <vt:lpstr>吸食非法藥物的人，會因為注意力不集中而造成意外傷亡</vt:lpstr>
      <vt:lpstr>對於非法藥物，如果偶爾使用1次也會造成身心影響</vt:lpstr>
      <vt:lpstr>毒品會偽裝成無害的外觀包裝，例如：軟糖、巧克力、果凍、茶包…等</vt:lpstr>
      <vt:lpstr>有吸菸、喝酒或嚼檳榔行為的青少年，比較「不會」想用非法藥物</vt:lpstr>
      <vt:lpstr>毒品危害防制中心設有24小時免付費戒毒成功專線電話，其電話號碼是多少？</vt:lpstr>
      <vt:lpstr>下列有關非法藥物的敘述，何者錯誤？</vt:lpstr>
      <vt:lpstr>當你心情難過時，怎樣紓解壓力是有益於身心健康的？</vt:lpstr>
      <vt:lpstr>以下敘述何者錯誤？</vt:lpstr>
      <vt:lpstr>當有人邀我使用非法藥物的時候，以下哪一種作法比較不恰當？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2017-12-13T07:58:48Z</dcterms:created>
  <dcterms:modified xsi:type="dcterms:W3CDTF">2017-12-13T14:58:07Z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TC101674556</vt:lpwstr>
  </property>
</Properties>
</file>